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1"/>
  </p:notesMasterIdLst>
  <p:handoutMasterIdLst>
    <p:handoutMasterId r:id="rId62"/>
  </p:handoutMasterIdLst>
  <p:sldIdLst>
    <p:sldId id="257" r:id="rId2"/>
    <p:sldId id="339" r:id="rId3"/>
    <p:sldId id="343" r:id="rId4"/>
    <p:sldId id="261" r:id="rId5"/>
    <p:sldId id="267" r:id="rId6"/>
    <p:sldId id="268" r:id="rId7"/>
    <p:sldId id="269" r:id="rId8"/>
    <p:sldId id="262" r:id="rId9"/>
    <p:sldId id="263" r:id="rId10"/>
    <p:sldId id="306" r:id="rId11"/>
    <p:sldId id="264" r:id="rId12"/>
    <p:sldId id="265" r:id="rId13"/>
    <p:sldId id="266" r:id="rId14"/>
    <p:sldId id="344" r:id="rId15"/>
    <p:sldId id="300" r:id="rId16"/>
    <p:sldId id="271" r:id="rId17"/>
    <p:sldId id="272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8" r:id="rId35"/>
    <p:sldId id="297" r:id="rId36"/>
    <p:sldId id="301" r:id="rId37"/>
    <p:sldId id="302" r:id="rId38"/>
    <p:sldId id="303" r:id="rId39"/>
    <p:sldId id="304" r:id="rId40"/>
    <p:sldId id="305" r:id="rId41"/>
    <p:sldId id="299" r:id="rId42"/>
    <p:sldId id="307" r:id="rId43"/>
    <p:sldId id="280" r:id="rId44"/>
    <p:sldId id="341" r:id="rId45"/>
    <p:sldId id="345" r:id="rId46"/>
    <p:sldId id="325" r:id="rId47"/>
    <p:sldId id="326" r:id="rId48"/>
    <p:sldId id="327" r:id="rId49"/>
    <p:sldId id="314" r:id="rId50"/>
    <p:sldId id="330" r:id="rId51"/>
    <p:sldId id="331" r:id="rId52"/>
    <p:sldId id="334" r:id="rId53"/>
    <p:sldId id="335" r:id="rId54"/>
    <p:sldId id="336" r:id="rId55"/>
    <p:sldId id="337" r:id="rId56"/>
    <p:sldId id="332" r:id="rId57"/>
    <p:sldId id="333" r:id="rId58"/>
    <p:sldId id="338" r:id="rId59"/>
    <p:sldId id="340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FF"/>
    <a:srgbClr val="008080"/>
    <a:srgbClr val="4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E2216-F81A-4E4A-8D1B-FD4775EB1345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6D83B-D4E8-1A4F-8E43-0E94445DF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24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EFCB2-E572-7E43-B4FF-5B31484125EC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0E1D0-6CF6-4A44-8F3A-6A0DCA3E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852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Dictionaries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A549501-F830-E241-BA27-779986A115CE}" type="datetime8">
              <a:rPr lang="en-US"/>
              <a:pPr/>
              <a:t>7/23/2014 1:50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05D8A-63D4-2440-B0DA-B5C01E0B7DBD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4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Dictionaries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ACFFBDE-4E07-8F42-93C5-1EE704A8A9D5}" type="datetime8">
              <a:rPr lang="en-US"/>
              <a:pPr/>
              <a:t>7/23/2014 1:50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63702-0153-0F4C-8EEE-844E0F69465E}" type="slidenum">
              <a:rPr lang="en-US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Splay Trees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9A46336-1BB9-D648-AA2C-443FBF6921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09555" y="6447263"/>
            <a:ext cx="273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2014-03-13 9:52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evgeniy_Landis" TargetMode="External"/><Relationship Id="rId2" Type="http://schemas.openxmlformats.org/officeDocument/2006/relationships/hyperlink" Target="http://en.wikipedia.org/wiki/Georgii_Adelson-Velski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2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e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 Trees</a:t>
            </a:r>
            <a:endParaRPr lang="en-US" dirty="0"/>
          </a:p>
        </p:txBody>
      </p:sp>
      <p:sp>
        <p:nvSpPr>
          <p:cNvPr id="34" name="Subtitle 33"/>
          <p:cNvSpPr>
            <a:spLocks noGrp="1"/>
          </p:cNvSpPr>
          <p:nvPr>
            <p:ph type="subTitle" idx="1"/>
          </p:nvPr>
        </p:nvSpPr>
        <p:spPr>
          <a:xfrm>
            <a:off x="1371600" y="3327400"/>
            <a:ext cx="6400800" cy="1752600"/>
          </a:xfrm>
        </p:spPr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427" name="Oval 355"/>
          <p:cNvSpPr>
            <a:spLocks noChangeArrowheads="1"/>
          </p:cNvSpPr>
          <p:nvPr/>
        </p:nvSpPr>
        <p:spPr bwMode="auto">
          <a:xfrm>
            <a:off x="4414837" y="4057650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3428" name="Oval 356"/>
          <p:cNvSpPr>
            <a:spLocks noChangeArrowheads="1"/>
          </p:cNvSpPr>
          <p:nvPr/>
        </p:nvSpPr>
        <p:spPr bwMode="auto">
          <a:xfrm>
            <a:off x="5826125" y="45688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3429" name="Oval 357"/>
          <p:cNvSpPr>
            <a:spLocks noChangeArrowheads="1"/>
          </p:cNvSpPr>
          <p:nvPr/>
        </p:nvSpPr>
        <p:spPr bwMode="auto">
          <a:xfrm>
            <a:off x="3462337" y="4568825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3430" name="Oval 358"/>
          <p:cNvSpPr>
            <a:spLocks noChangeArrowheads="1"/>
          </p:cNvSpPr>
          <p:nvPr/>
        </p:nvSpPr>
        <p:spPr bwMode="auto">
          <a:xfrm>
            <a:off x="4049712" y="5064125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3431" name="Rectangle 359"/>
          <p:cNvSpPr>
            <a:spLocks noChangeAspect="1" noChangeArrowheads="1"/>
          </p:cNvSpPr>
          <p:nvPr/>
        </p:nvSpPr>
        <p:spPr bwMode="auto">
          <a:xfrm>
            <a:off x="3802062" y="56403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3432" name="Rectangle 360"/>
          <p:cNvSpPr>
            <a:spLocks noChangeAspect="1" noChangeArrowheads="1"/>
          </p:cNvSpPr>
          <p:nvPr/>
        </p:nvSpPr>
        <p:spPr bwMode="auto">
          <a:xfrm>
            <a:off x="4387850" y="56403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3433" name="Rectangle 361"/>
          <p:cNvSpPr>
            <a:spLocks noChangeAspect="1" noChangeArrowheads="1"/>
          </p:cNvSpPr>
          <p:nvPr/>
        </p:nvSpPr>
        <p:spPr bwMode="auto">
          <a:xfrm>
            <a:off x="6357937" y="510857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3434" name="AutoShape 362"/>
          <p:cNvCxnSpPr>
            <a:cxnSpLocks noChangeShapeType="1"/>
            <a:stCxn id="3427" idx="3"/>
            <a:endCxn id="3429" idx="7"/>
          </p:cNvCxnSpPr>
          <p:nvPr/>
        </p:nvCxnSpPr>
        <p:spPr bwMode="auto">
          <a:xfrm flipH="1">
            <a:off x="3735387" y="4359275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3435" name="AutoShape 363"/>
          <p:cNvCxnSpPr>
            <a:cxnSpLocks noChangeShapeType="1"/>
            <a:stCxn id="3428" idx="1"/>
            <a:endCxn id="3427" idx="5"/>
          </p:cNvCxnSpPr>
          <p:nvPr/>
        </p:nvCxnSpPr>
        <p:spPr bwMode="auto">
          <a:xfrm flipH="1" flipV="1">
            <a:off x="4687887" y="4359275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36" name="AutoShape 364"/>
          <p:cNvCxnSpPr>
            <a:cxnSpLocks noChangeShapeType="1"/>
            <a:stCxn id="3433" idx="0"/>
            <a:endCxn id="3428" idx="5"/>
          </p:cNvCxnSpPr>
          <p:nvPr/>
        </p:nvCxnSpPr>
        <p:spPr bwMode="auto">
          <a:xfrm flipH="1" flipV="1">
            <a:off x="6099175" y="485140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37" name="AutoShape 365"/>
          <p:cNvCxnSpPr>
            <a:cxnSpLocks noChangeShapeType="1"/>
            <a:stCxn id="3447" idx="7"/>
            <a:endCxn id="3428" idx="3"/>
          </p:cNvCxnSpPr>
          <p:nvPr/>
        </p:nvCxnSpPr>
        <p:spPr bwMode="auto">
          <a:xfrm flipV="1">
            <a:off x="5641975" y="4851400"/>
            <a:ext cx="230187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38" name="AutoShape 366"/>
          <p:cNvCxnSpPr>
            <a:cxnSpLocks noChangeShapeType="1"/>
            <a:stCxn id="3432" idx="0"/>
            <a:endCxn id="3430" idx="5"/>
          </p:cNvCxnSpPr>
          <p:nvPr/>
        </p:nvCxnSpPr>
        <p:spPr bwMode="auto">
          <a:xfrm flipH="1" flipV="1">
            <a:off x="4322762" y="5365750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39" name="AutoShape 367"/>
          <p:cNvCxnSpPr>
            <a:cxnSpLocks noChangeShapeType="1"/>
            <a:stCxn id="3431" idx="0"/>
            <a:endCxn id="3430" idx="3"/>
          </p:cNvCxnSpPr>
          <p:nvPr/>
        </p:nvCxnSpPr>
        <p:spPr bwMode="auto">
          <a:xfrm flipV="1">
            <a:off x="3917950" y="5365750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40" name="AutoShape 368"/>
          <p:cNvCxnSpPr>
            <a:cxnSpLocks noChangeShapeType="1"/>
            <a:stCxn id="3442" idx="7"/>
            <a:endCxn id="3429" idx="3"/>
          </p:cNvCxnSpPr>
          <p:nvPr/>
        </p:nvCxnSpPr>
        <p:spPr bwMode="auto">
          <a:xfrm flipV="1">
            <a:off x="3148012" y="487045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41" name="AutoShape 369"/>
          <p:cNvCxnSpPr>
            <a:cxnSpLocks noChangeShapeType="1"/>
            <a:stCxn id="3430" idx="1"/>
            <a:endCxn id="3429" idx="5"/>
          </p:cNvCxnSpPr>
          <p:nvPr/>
        </p:nvCxnSpPr>
        <p:spPr bwMode="auto">
          <a:xfrm flipH="1" flipV="1">
            <a:off x="3735387" y="4870450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3442" name="Oval 370"/>
          <p:cNvSpPr>
            <a:spLocks noChangeArrowheads="1"/>
          </p:cNvSpPr>
          <p:nvPr/>
        </p:nvSpPr>
        <p:spPr bwMode="auto">
          <a:xfrm>
            <a:off x="2874962" y="506412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3443" name="Rectangle 371"/>
          <p:cNvSpPr>
            <a:spLocks noChangeAspect="1" noChangeArrowheads="1"/>
          </p:cNvSpPr>
          <p:nvPr/>
        </p:nvSpPr>
        <p:spPr bwMode="auto">
          <a:xfrm>
            <a:off x="2625725" y="56403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3444" name="Rectangle 372"/>
          <p:cNvSpPr>
            <a:spLocks noChangeAspect="1" noChangeArrowheads="1"/>
          </p:cNvSpPr>
          <p:nvPr/>
        </p:nvSpPr>
        <p:spPr bwMode="auto">
          <a:xfrm>
            <a:off x="3213100" y="56403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3445" name="AutoShape 373"/>
          <p:cNvCxnSpPr>
            <a:cxnSpLocks noChangeShapeType="1"/>
            <a:stCxn id="3444" idx="0"/>
            <a:endCxn id="3442" idx="5"/>
          </p:cNvCxnSpPr>
          <p:nvPr/>
        </p:nvCxnSpPr>
        <p:spPr bwMode="auto">
          <a:xfrm flipH="1" flipV="1">
            <a:off x="3148012" y="53467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46" name="AutoShape 374"/>
          <p:cNvCxnSpPr>
            <a:cxnSpLocks noChangeShapeType="1"/>
            <a:stCxn id="3443" idx="0"/>
            <a:endCxn id="3442" idx="3"/>
          </p:cNvCxnSpPr>
          <p:nvPr/>
        </p:nvCxnSpPr>
        <p:spPr bwMode="auto">
          <a:xfrm flipV="1">
            <a:off x="2741612" y="534670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447" name="Oval 375"/>
          <p:cNvSpPr>
            <a:spLocks noChangeArrowheads="1"/>
          </p:cNvSpPr>
          <p:nvPr/>
        </p:nvSpPr>
        <p:spPr bwMode="auto">
          <a:xfrm>
            <a:off x="5368925" y="50482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3448" name="Rectangle 376"/>
          <p:cNvSpPr>
            <a:spLocks noChangeAspect="1" noChangeArrowheads="1"/>
          </p:cNvSpPr>
          <p:nvPr/>
        </p:nvSpPr>
        <p:spPr bwMode="auto">
          <a:xfrm>
            <a:off x="5084762" y="56403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3449" name="Rectangle 377"/>
          <p:cNvSpPr>
            <a:spLocks noChangeAspect="1" noChangeArrowheads="1"/>
          </p:cNvSpPr>
          <p:nvPr/>
        </p:nvSpPr>
        <p:spPr bwMode="auto">
          <a:xfrm>
            <a:off x="5670550" y="56403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3450" name="AutoShape 378"/>
          <p:cNvCxnSpPr>
            <a:cxnSpLocks noChangeShapeType="1"/>
            <a:stCxn id="3449" idx="0"/>
            <a:endCxn id="3447" idx="5"/>
          </p:cNvCxnSpPr>
          <p:nvPr/>
        </p:nvCxnSpPr>
        <p:spPr bwMode="auto">
          <a:xfrm flipH="1" flipV="1">
            <a:off x="5641975" y="5330825"/>
            <a:ext cx="144462" cy="3000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51" name="AutoShape 379"/>
          <p:cNvCxnSpPr>
            <a:cxnSpLocks noChangeShapeType="1"/>
            <a:stCxn id="3448" idx="0"/>
            <a:endCxn id="3447" idx="3"/>
          </p:cNvCxnSpPr>
          <p:nvPr/>
        </p:nvCxnSpPr>
        <p:spPr bwMode="auto">
          <a:xfrm flipV="1">
            <a:off x="5200650" y="5330825"/>
            <a:ext cx="215900" cy="3000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452" name="Text Box 380"/>
          <p:cNvSpPr txBox="1">
            <a:spLocks noChangeArrowheads="1"/>
          </p:cNvSpPr>
          <p:nvPr/>
        </p:nvSpPr>
        <p:spPr bwMode="auto">
          <a:xfrm>
            <a:off x="3863975" y="40894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3453" name="Text Box 381"/>
          <p:cNvSpPr txBox="1">
            <a:spLocks noChangeArrowheads="1"/>
          </p:cNvSpPr>
          <p:nvPr/>
        </p:nvSpPr>
        <p:spPr bwMode="auto">
          <a:xfrm>
            <a:off x="3863975" y="46228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3454" name="Text Box 382"/>
          <p:cNvSpPr txBox="1">
            <a:spLocks noChangeArrowheads="1"/>
          </p:cNvSpPr>
          <p:nvPr/>
        </p:nvSpPr>
        <p:spPr bwMode="auto">
          <a:xfrm>
            <a:off x="4378325" y="50165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6447"/>
          </a:xfrm>
        </p:spPr>
        <p:txBody>
          <a:bodyPr/>
          <a:lstStyle/>
          <a:p>
            <a:r>
              <a:rPr lang="en-US" dirty="0"/>
              <a:t>Insertion</a:t>
            </a:r>
            <a:endParaRPr lang="en-US" sz="4000" dirty="0"/>
          </a:p>
        </p:txBody>
      </p:sp>
      <p:sp>
        <p:nvSpPr>
          <p:cNvPr id="134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184" y="650875"/>
            <a:ext cx="8702060" cy="43434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b="1" dirty="0" err="1" smtClean="0">
                <a:solidFill>
                  <a:srgbClr val="800000"/>
                </a:solidFill>
              </a:rPr>
              <a:t>k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b="1" dirty="0"/>
              <a:t>is</a:t>
            </a:r>
            <a:r>
              <a:rPr lang="en-US" b="1" dirty="0" smtClean="0"/>
              <a:t> </a:t>
            </a:r>
            <a:r>
              <a:rPr lang="en-US" dirty="0" smtClean="0"/>
              <a:t>already </a:t>
            </a:r>
            <a:r>
              <a:rPr lang="en-US" dirty="0"/>
              <a:t>in the </a:t>
            </a:r>
            <a:r>
              <a:rPr lang="en-US" dirty="0" smtClean="0"/>
              <a:t>tree, at node </a:t>
            </a:r>
            <a:r>
              <a:rPr lang="en-US" b="1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continue the downward search through </a:t>
            </a:r>
            <a:r>
              <a:rPr lang="en-US" b="1" dirty="0" err="1" smtClean="0">
                <a:solidFill>
                  <a:srgbClr val="800000"/>
                </a:solidFill>
              </a:rPr>
              <a:t>v</a:t>
            </a:r>
            <a:r>
              <a:rPr lang="en-US" dirty="0" smtClean="0"/>
              <a:t>, </a:t>
            </a:r>
            <a:r>
              <a:rPr lang="en-US" dirty="0"/>
              <a:t>and let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800000"/>
                </a:solidFill>
              </a:rPr>
              <a:t>w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be the leaf reached by the </a:t>
            </a:r>
            <a:r>
              <a:rPr lang="en-US" dirty="0" smtClean="0"/>
              <a:t>search</a:t>
            </a:r>
          </a:p>
          <a:p>
            <a:r>
              <a:rPr lang="en-US" dirty="0" smtClean="0"/>
              <a:t>Note that it would be correct to go either left or right at </a:t>
            </a:r>
            <a:r>
              <a:rPr lang="en-US" b="1" dirty="0" err="1" smtClean="0">
                <a:solidFill>
                  <a:srgbClr val="800000"/>
                </a:solidFill>
              </a:rPr>
              <a:t>v</a:t>
            </a:r>
            <a:r>
              <a:rPr lang="en-US" dirty="0" smtClean="0"/>
              <a:t>.  We go left by convention.</a:t>
            </a:r>
          </a:p>
          <a:p>
            <a:r>
              <a:rPr lang="en-US" dirty="0"/>
              <a:t>We insert </a:t>
            </a:r>
            <a:r>
              <a:rPr lang="en-US" b="1" dirty="0" err="1">
                <a:solidFill>
                  <a:srgbClr val="800000"/>
                </a:solidFill>
              </a:rPr>
              <a:t>k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at node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and expand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into an internal node</a:t>
            </a:r>
          </a:p>
          <a:p>
            <a:r>
              <a:rPr lang="en-US" dirty="0"/>
              <a:t>Example: insert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6965925" y="407335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8164488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5608613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6195988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52" name="Rectangle 8"/>
          <p:cNvSpPr>
            <a:spLocks noChangeAspect="1" noChangeArrowheads="1"/>
          </p:cNvSpPr>
          <p:nvPr/>
        </p:nvSpPr>
        <p:spPr bwMode="auto">
          <a:xfrm>
            <a:off x="5948338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54" name="Rectangle 10"/>
          <p:cNvSpPr>
            <a:spLocks noChangeAspect="1" noChangeArrowheads="1"/>
          </p:cNvSpPr>
          <p:nvPr/>
        </p:nvSpPr>
        <p:spPr bwMode="auto">
          <a:xfrm>
            <a:off x="8696300" y="512427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55" name="AutoShape 11"/>
          <p:cNvCxnSpPr>
            <a:cxnSpLocks noChangeShapeType="1"/>
            <a:stCxn id="134148" idx="3"/>
            <a:endCxn id="134150" idx="7"/>
          </p:cNvCxnSpPr>
          <p:nvPr/>
        </p:nvCxnSpPr>
        <p:spPr bwMode="auto">
          <a:xfrm flipH="1">
            <a:off x="5881663" y="4355925"/>
            <a:ext cx="1131887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6" name="AutoShape 12"/>
          <p:cNvCxnSpPr>
            <a:cxnSpLocks noChangeShapeType="1"/>
            <a:stCxn id="134149" idx="1"/>
            <a:endCxn id="134148" idx="5"/>
          </p:cNvCxnSpPr>
          <p:nvPr/>
        </p:nvCxnSpPr>
        <p:spPr bwMode="auto">
          <a:xfrm flipH="1" flipV="1">
            <a:off x="7238975" y="4355925"/>
            <a:ext cx="9715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7" name="AutoShape 13"/>
          <p:cNvCxnSpPr>
            <a:cxnSpLocks noChangeShapeType="1"/>
            <a:stCxn id="134154" idx="0"/>
            <a:endCxn id="134149" idx="5"/>
          </p:cNvCxnSpPr>
          <p:nvPr/>
        </p:nvCxnSpPr>
        <p:spPr bwMode="auto">
          <a:xfrm flipH="1" flipV="1">
            <a:off x="8437538" y="486710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8" name="AutoShape 14"/>
          <p:cNvCxnSpPr>
            <a:cxnSpLocks noChangeShapeType="1"/>
            <a:stCxn id="134168" idx="7"/>
            <a:endCxn id="134149" idx="3"/>
          </p:cNvCxnSpPr>
          <p:nvPr/>
        </p:nvCxnSpPr>
        <p:spPr bwMode="auto">
          <a:xfrm flipV="1">
            <a:off x="7943825" y="486710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9" name="AutoShape 15"/>
          <p:cNvCxnSpPr>
            <a:cxnSpLocks noChangeShapeType="1"/>
            <a:stCxn id="134203" idx="1"/>
            <a:endCxn id="134151" idx="5"/>
          </p:cNvCxnSpPr>
          <p:nvPr/>
        </p:nvCxnSpPr>
        <p:spPr bwMode="auto">
          <a:xfrm flipH="1" flipV="1">
            <a:off x="6469038" y="5362400"/>
            <a:ext cx="198437" cy="254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0" name="AutoShape 16"/>
          <p:cNvCxnSpPr>
            <a:cxnSpLocks noChangeShapeType="1"/>
            <a:stCxn id="134152" idx="0"/>
            <a:endCxn id="134151" idx="3"/>
          </p:cNvCxnSpPr>
          <p:nvPr/>
        </p:nvCxnSpPr>
        <p:spPr bwMode="auto">
          <a:xfrm flipV="1">
            <a:off x="6064225" y="536240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1" name="AutoShape 17"/>
          <p:cNvCxnSpPr>
            <a:cxnSpLocks noChangeShapeType="1"/>
            <a:stCxn id="134163" idx="7"/>
            <a:endCxn id="134150" idx="3"/>
          </p:cNvCxnSpPr>
          <p:nvPr/>
        </p:nvCxnSpPr>
        <p:spPr bwMode="auto">
          <a:xfrm flipV="1">
            <a:off x="5294288" y="4867100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2" name="AutoShape 18"/>
          <p:cNvCxnSpPr>
            <a:cxnSpLocks noChangeShapeType="1"/>
            <a:stCxn id="134151" idx="1"/>
            <a:endCxn id="134150" idx="5"/>
          </p:cNvCxnSpPr>
          <p:nvPr/>
        </p:nvCxnSpPr>
        <p:spPr bwMode="auto">
          <a:xfrm flipH="1" flipV="1">
            <a:off x="5881663" y="4867100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5021238" y="50798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64" name="Rectangle 20"/>
          <p:cNvSpPr>
            <a:spLocks noChangeAspect="1" noChangeArrowheads="1"/>
          </p:cNvSpPr>
          <p:nvPr/>
        </p:nvSpPr>
        <p:spPr bwMode="auto">
          <a:xfrm>
            <a:off x="4772000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65" name="Rectangle 21"/>
          <p:cNvSpPr>
            <a:spLocks noChangeAspect="1" noChangeArrowheads="1"/>
          </p:cNvSpPr>
          <p:nvPr/>
        </p:nvSpPr>
        <p:spPr bwMode="auto">
          <a:xfrm>
            <a:off x="5359375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66" name="AutoShape 22"/>
          <p:cNvCxnSpPr>
            <a:cxnSpLocks noChangeShapeType="1"/>
            <a:stCxn id="134165" idx="0"/>
            <a:endCxn id="134163" idx="5"/>
          </p:cNvCxnSpPr>
          <p:nvPr/>
        </p:nvCxnSpPr>
        <p:spPr bwMode="auto">
          <a:xfrm flipH="1" flipV="1">
            <a:off x="5294288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7" name="AutoShape 23"/>
          <p:cNvCxnSpPr>
            <a:cxnSpLocks noChangeShapeType="1"/>
            <a:stCxn id="134164" idx="0"/>
            <a:endCxn id="134163" idx="3"/>
          </p:cNvCxnSpPr>
          <p:nvPr/>
        </p:nvCxnSpPr>
        <p:spPr bwMode="auto">
          <a:xfrm flipV="1">
            <a:off x="4887888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8" name="Oval 24"/>
          <p:cNvSpPr>
            <a:spLocks noChangeArrowheads="1"/>
          </p:cNvSpPr>
          <p:nvPr/>
        </p:nvSpPr>
        <p:spPr bwMode="auto">
          <a:xfrm>
            <a:off x="7670775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69" name="Rectangle 25"/>
          <p:cNvSpPr>
            <a:spLocks noChangeAspect="1" noChangeArrowheads="1"/>
          </p:cNvSpPr>
          <p:nvPr/>
        </p:nvSpPr>
        <p:spPr bwMode="auto">
          <a:xfrm>
            <a:off x="7423125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70" name="Rectangle 26"/>
          <p:cNvSpPr>
            <a:spLocks noChangeAspect="1" noChangeArrowheads="1"/>
          </p:cNvSpPr>
          <p:nvPr/>
        </p:nvSpPr>
        <p:spPr bwMode="auto">
          <a:xfrm>
            <a:off x="8008913" y="56560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71" name="AutoShape 27"/>
          <p:cNvCxnSpPr>
            <a:cxnSpLocks noChangeShapeType="1"/>
            <a:stCxn id="134170" idx="0"/>
            <a:endCxn id="134168" idx="5"/>
          </p:cNvCxnSpPr>
          <p:nvPr/>
        </p:nvCxnSpPr>
        <p:spPr bwMode="auto">
          <a:xfrm flipH="1" flipV="1">
            <a:off x="7943825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72" name="AutoShape 28"/>
          <p:cNvCxnSpPr>
            <a:cxnSpLocks noChangeShapeType="1"/>
            <a:stCxn id="134169" idx="0"/>
            <a:endCxn id="134168" idx="3"/>
          </p:cNvCxnSpPr>
          <p:nvPr/>
        </p:nvCxnSpPr>
        <p:spPr bwMode="auto">
          <a:xfrm flipV="1">
            <a:off x="7539013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78" name="Oval 34"/>
          <p:cNvSpPr>
            <a:spLocks noChangeArrowheads="1"/>
          </p:cNvSpPr>
          <p:nvPr/>
        </p:nvSpPr>
        <p:spPr bwMode="auto">
          <a:xfrm>
            <a:off x="2017296" y="4073350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79" name="Oval 35"/>
          <p:cNvSpPr>
            <a:spLocks noChangeArrowheads="1"/>
          </p:cNvSpPr>
          <p:nvPr/>
        </p:nvSpPr>
        <p:spPr bwMode="auto">
          <a:xfrm>
            <a:off x="3428584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80" name="Oval 36"/>
          <p:cNvSpPr>
            <a:spLocks noChangeArrowheads="1"/>
          </p:cNvSpPr>
          <p:nvPr/>
        </p:nvSpPr>
        <p:spPr bwMode="auto">
          <a:xfrm>
            <a:off x="1064796" y="4584525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81" name="Oval 37"/>
          <p:cNvSpPr>
            <a:spLocks noChangeArrowheads="1"/>
          </p:cNvSpPr>
          <p:nvPr/>
        </p:nvSpPr>
        <p:spPr bwMode="auto">
          <a:xfrm>
            <a:off x="1652171" y="5079825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82" name="Rectangle 38"/>
          <p:cNvSpPr>
            <a:spLocks noChangeAspect="1" noChangeArrowheads="1"/>
          </p:cNvSpPr>
          <p:nvPr/>
        </p:nvSpPr>
        <p:spPr bwMode="auto">
          <a:xfrm>
            <a:off x="1404521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3" name="Rectangle 39"/>
          <p:cNvSpPr>
            <a:spLocks noChangeAspect="1" noChangeArrowheads="1"/>
          </p:cNvSpPr>
          <p:nvPr/>
        </p:nvSpPr>
        <p:spPr bwMode="auto">
          <a:xfrm>
            <a:off x="1990309" y="5656088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4" name="Rectangle 40"/>
          <p:cNvSpPr>
            <a:spLocks noChangeAspect="1" noChangeArrowheads="1"/>
          </p:cNvSpPr>
          <p:nvPr/>
        </p:nvSpPr>
        <p:spPr bwMode="auto">
          <a:xfrm>
            <a:off x="3960396" y="512427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85" name="AutoShape 41"/>
          <p:cNvCxnSpPr>
            <a:cxnSpLocks noChangeShapeType="1"/>
            <a:stCxn id="134178" idx="3"/>
            <a:endCxn id="134180" idx="7"/>
          </p:cNvCxnSpPr>
          <p:nvPr/>
        </p:nvCxnSpPr>
        <p:spPr bwMode="auto">
          <a:xfrm flipH="1">
            <a:off x="1337846" y="4374975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86" name="AutoShape 42"/>
          <p:cNvCxnSpPr>
            <a:cxnSpLocks noChangeShapeType="1"/>
            <a:stCxn id="134179" idx="1"/>
            <a:endCxn id="134178" idx="5"/>
          </p:cNvCxnSpPr>
          <p:nvPr/>
        </p:nvCxnSpPr>
        <p:spPr bwMode="auto">
          <a:xfrm flipH="1" flipV="1">
            <a:off x="2290346" y="4374975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7" name="AutoShape 43"/>
          <p:cNvCxnSpPr>
            <a:cxnSpLocks noChangeShapeType="1"/>
            <a:stCxn id="134184" idx="0"/>
            <a:endCxn id="134179" idx="5"/>
          </p:cNvCxnSpPr>
          <p:nvPr/>
        </p:nvCxnSpPr>
        <p:spPr bwMode="auto">
          <a:xfrm flipH="1" flipV="1">
            <a:off x="3701634" y="486710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8" name="AutoShape 44"/>
          <p:cNvCxnSpPr>
            <a:cxnSpLocks noChangeShapeType="1"/>
            <a:stCxn id="134198" idx="7"/>
            <a:endCxn id="134179" idx="3"/>
          </p:cNvCxnSpPr>
          <p:nvPr/>
        </p:nvCxnSpPr>
        <p:spPr bwMode="auto">
          <a:xfrm flipV="1">
            <a:off x="3207921" y="486710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9" name="AutoShape 45"/>
          <p:cNvCxnSpPr>
            <a:cxnSpLocks noChangeShapeType="1"/>
            <a:stCxn id="134183" idx="0"/>
            <a:endCxn id="134181" idx="5"/>
          </p:cNvCxnSpPr>
          <p:nvPr/>
        </p:nvCxnSpPr>
        <p:spPr bwMode="auto">
          <a:xfrm flipH="1" flipV="1">
            <a:off x="1925221" y="5381450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90" name="AutoShape 46"/>
          <p:cNvCxnSpPr>
            <a:cxnSpLocks noChangeShapeType="1"/>
            <a:stCxn id="134182" idx="0"/>
            <a:endCxn id="134181" idx="3"/>
          </p:cNvCxnSpPr>
          <p:nvPr/>
        </p:nvCxnSpPr>
        <p:spPr bwMode="auto">
          <a:xfrm flipV="1">
            <a:off x="1520409" y="5381450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1" name="AutoShape 47"/>
          <p:cNvCxnSpPr>
            <a:cxnSpLocks noChangeShapeType="1"/>
            <a:stCxn id="134193" idx="7"/>
            <a:endCxn id="134180" idx="3"/>
          </p:cNvCxnSpPr>
          <p:nvPr/>
        </p:nvCxnSpPr>
        <p:spPr bwMode="auto">
          <a:xfrm flipV="1">
            <a:off x="750471" y="488615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2" name="AutoShape 48"/>
          <p:cNvCxnSpPr>
            <a:cxnSpLocks noChangeShapeType="1"/>
            <a:stCxn id="134181" idx="1"/>
            <a:endCxn id="134180" idx="5"/>
          </p:cNvCxnSpPr>
          <p:nvPr/>
        </p:nvCxnSpPr>
        <p:spPr bwMode="auto">
          <a:xfrm flipH="1" flipV="1">
            <a:off x="1337846" y="4886150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193" name="Oval 49"/>
          <p:cNvSpPr>
            <a:spLocks noChangeArrowheads="1"/>
          </p:cNvSpPr>
          <p:nvPr/>
        </p:nvSpPr>
        <p:spPr bwMode="auto">
          <a:xfrm>
            <a:off x="477421" y="507982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94" name="Rectangle 50"/>
          <p:cNvSpPr>
            <a:spLocks noChangeAspect="1" noChangeArrowheads="1"/>
          </p:cNvSpPr>
          <p:nvPr/>
        </p:nvSpPr>
        <p:spPr bwMode="auto">
          <a:xfrm>
            <a:off x="228184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95" name="Rectangle 51"/>
          <p:cNvSpPr>
            <a:spLocks noChangeAspect="1" noChangeArrowheads="1"/>
          </p:cNvSpPr>
          <p:nvPr/>
        </p:nvSpPr>
        <p:spPr bwMode="auto">
          <a:xfrm>
            <a:off x="815559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96" name="AutoShape 52"/>
          <p:cNvCxnSpPr>
            <a:cxnSpLocks noChangeShapeType="1"/>
            <a:stCxn id="134195" idx="0"/>
            <a:endCxn id="134193" idx="5"/>
          </p:cNvCxnSpPr>
          <p:nvPr/>
        </p:nvCxnSpPr>
        <p:spPr bwMode="auto">
          <a:xfrm flipH="1" flipV="1">
            <a:off x="750471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7" name="AutoShape 53"/>
          <p:cNvCxnSpPr>
            <a:cxnSpLocks noChangeShapeType="1"/>
            <a:stCxn id="134194" idx="0"/>
            <a:endCxn id="134193" idx="3"/>
          </p:cNvCxnSpPr>
          <p:nvPr/>
        </p:nvCxnSpPr>
        <p:spPr bwMode="auto">
          <a:xfrm flipV="1">
            <a:off x="344071" y="536240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98" name="Oval 54"/>
          <p:cNvSpPr>
            <a:spLocks noChangeArrowheads="1"/>
          </p:cNvSpPr>
          <p:nvPr/>
        </p:nvSpPr>
        <p:spPr bwMode="auto">
          <a:xfrm>
            <a:off x="2934871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99" name="Rectangle 55"/>
          <p:cNvSpPr>
            <a:spLocks noChangeAspect="1" noChangeArrowheads="1"/>
          </p:cNvSpPr>
          <p:nvPr/>
        </p:nvSpPr>
        <p:spPr bwMode="auto">
          <a:xfrm>
            <a:off x="2687221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0" name="Rectangle 56"/>
          <p:cNvSpPr>
            <a:spLocks noChangeAspect="1" noChangeArrowheads="1"/>
          </p:cNvSpPr>
          <p:nvPr/>
        </p:nvSpPr>
        <p:spPr bwMode="auto">
          <a:xfrm>
            <a:off x="3273009" y="56560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1" name="AutoShape 57"/>
          <p:cNvCxnSpPr>
            <a:cxnSpLocks noChangeShapeType="1"/>
            <a:stCxn id="134200" idx="0"/>
            <a:endCxn id="134198" idx="5"/>
          </p:cNvCxnSpPr>
          <p:nvPr/>
        </p:nvCxnSpPr>
        <p:spPr bwMode="auto">
          <a:xfrm flipH="1" flipV="1">
            <a:off x="3207921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202" name="AutoShape 58"/>
          <p:cNvCxnSpPr>
            <a:cxnSpLocks noChangeShapeType="1"/>
            <a:stCxn id="134199" idx="0"/>
            <a:endCxn id="134198" idx="3"/>
          </p:cNvCxnSpPr>
          <p:nvPr/>
        </p:nvCxnSpPr>
        <p:spPr bwMode="auto">
          <a:xfrm flipV="1">
            <a:off x="2803109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203" name="Oval 59"/>
          <p:cNvSpPr>
            <a:spLocks noChangeArrowheads="1"/>
          </p:cNvSpPr>
          <p:nvPr/>
        </p:nvSpPr>
        <p:spPr bwMode="auto">
          <a:xfrm>
            <a:off x="6619850" y="5597350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  <a:endParaRPr lang="en-US" sz="1800" dirty="0">
              <a:solidFill>
                <a:srgbClr val="FBEFD2"/>
              </a:solidFill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34204" name="Rectangle 60"/>
          <p:cNvSpPr>
            <a:spLocks noChangeAspect="1" noChangeArrowheads="1"/>
          </p:cNvSpPr>
          <p:nvPr/>
        </p:nvSpPr>
        <p:spPr bwMode="auto">
          <a:xfrm>
            <a:off x="6372200" y="6173613"/>
            <a:ext cx="230188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5" name="Rectangle 61"/>
          <p:cNvSpPr>
            <a:spLocks noChangeAspect="1" noChangeArrowheads="1"/>
          </p:cNvSpPr>
          <p:nvPr/>
        </p:nvSpPr>
        <p:spPr bwMode="auto">
          <a:xfrm>
            <a:off x="6957988" y="6173613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6" name="AutoShape 62"/>
          <p:cNvCxnSpPr>
            <a:cxnSpLocks noChangeShapeType="1"/>
            <a:stCxn id="134205" idx="0"/>
            <a:endCxn id="134203" idx="5"/>
          </p:cNvCxnSpPr>
          <p:nvPr/>
        </p:nvCxnSpPr>
        <p:spPr bwMode="auto">
          <a:xfrm flipH="1" flipV="1">
            <a:off x="6892900" y="5898975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207" name="AutoShape 63"/>
          <p:cNvCxnSpPr>
            <a:cxnSpLocks noChangeShapeType="1"/>
            <a:stCxn id="134204" idx="0"/>
            <a:endCxn id="134203" idx="3"/>
          </p:cNvCxnSpPr>
          <p:nvPr/>
        </p:nvCxnSpPr>
        <p:spPr bwMode="auto">
          <a:xfrm flipV="1">
            <a:off x="6488088" y="5898975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1493421" y="41305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1493421" y="46639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0" name="Text Box 66"/>
          <p:cNvSpPr txBox="1">
            <a:spLocks noChangeArrowheads="1"/>
          </p:cNvSpPr>
          <p:nvPr/>
        </p:nvSpPr>
        <p:spPr bwMode="auto">
          <a:xfrm>
            <a:off x="1998246" y="52163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3" name="Text Box 69"/>
          <p:cNvSpPr txBox="1">
            <a:spLocks noChangeArrowheads="1"/>
          </p:cNvSpPr>
          <p:nvPr/>
        </p:nvSpPr>
        <p:spPr bwMode="auto">
          <a:xfrm>
            <a:off x="6661125" y="32766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4214" name="Text Box 70"/>
          <p:cNvSpPr txBox="1">
            <a:spLocks noChangeArrowheads="1"/>
          </p:cNvSpPr>
          <p:nvPr/>
        </p:nvSpPr>
        <p:spPr bwMode="auto">
          <a:xfrm>
            <a:off x="6829400" y="529255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84754" y="546701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</a:t>
            </a:r>
            <a:endParaRPr lang="en-US" sz="4000"/>
          </a:p>
        </p:txBody>
      </p:sp>
      <p:sp>
        <p:nvSpPr>
          <p:cNvPr id="139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561" y="882650"/>
            <a:ext cx="8893439" cy="4419600"/>
          </a:xfrm>
        </p:spPr>
        <p:txBody>
          <a:bodyPr/>
          <a:lstStyle/>
          <a:p>
            <a:r>
              <a:rPr lang="en-US" dirty="0"/>
              <a:t>To perform operation </a:t>
            </a:r>
            <a:r>
              <a:rPr lang="en-US" dirty="0" err="1">
                <a:solidFill>
                  <a:schemeClr val="tx2"/>
                </a:solidFill>
              </a:rPr>
              <a:t>remove</a:t>
            </a:r>
            <a:r>
              <a:rPr lang="en-US" dirty="0" err="1"/>
              <a:t>(</a:t>
            </a:r>
            <a:r>
              <a:rPr lang="en-US" b="1" i="1" dirty="0" err="1">
                <a:latin typeface="Times New Roman" pitchFamily="38" charset="0"/>
              </a:rPr>
              <a:t>k</a:t>
            </a:r>
            <a:r>
              <a:rPr lang="en-US" dirty="0"/>
              <a:t>), we search for key </a:t>
            </a:r>
            <a:r>
              <a:rPr lang="en-US" b="1" i="1" dirty="0" err="1">
                <a:latin typeface="Times New Roman" pitchFamily="38" charset="0"/>
              </a:rPr>
              <a:t>k</a:t>
            </a:r>
            <a:endParaRPr lang="en-US" b="1" i="1" dirty="0" smtClean="0">
              <a:latin typeface="Times New Roman" pitchFamily="38" charset="0"/>
            </a:endParaRPr>
          </a:p>
          <a:p>
            <a:r>
              <a:rPr lang="en-US" dirty="0" smtClean="0"/>
              <a:t>Suppose key </a:t>
            </a:r>
            <a:r>
              <a:rPr lang="en-US" b="1" i="1" dirty="0" err="1">
                <a:latin typeface="Times New Roman" pitchFamily="38" charset="0"/>
              </a:rPr>
              <a:t>k</a:t>
            </a:r>
            <a:r>
              <a:rPr lang="en-US" dirty="0"/>
              <a:t> is in the tree, and let</a:t>
            </a:r>
            <a:r>
              <a:rPr lang="en-US" dirty="0" smtClean="0"/>
              <a:t> </a:t>
            </a:r>
            <a:r>
              <a:rPr lang="en-US" b="1" i="1" dirty="0" err="1" smtClean="0">
                <a:latin typeface="Times New Roman" pitchFamily="38" charset="0"/>
              </a:rPr>
              <a:t>v</a:t>
            </a:r>
            <a:r>
              <a:rPr lang="en-US" dirty="0" smtClean="0"/>
              <a:t> </a:t>
            </a:r>
            <a:r>
              <a:rPr lang="en-US" dirty="0"/>
              <a:t>be the node storing </a:t>
            </a:r>
            <a:r>
              <a:rPr lang="en-US" b="1" i="1" dirty="0" err="1">
                <a:latin typeface="Times New Roman" pitchFamily="38" charset="0"/>
              </a:rPr>
              <a:t>k</a:t>
            </a:r>
            <a:endParaRPr lang="en-US" b="1" i="1" dirty="0">
              <a:latin typeface="Times New Roman" pitchFamily="38" charset="0"/>
            </a:endParaRPr>
          </a:p>
          <a:p>
            <a:r>
              <a:rPr lang="en-US" dirty="0"/>
              <a:t>If node </a:t>
            </a:r>
            <a:r>
              <a:rPr lang="en-US" b="1" i="1" dirty="0">
                <a:latin typeface="Times New Roman" pitchFamily="38" charset="0"/>
              </a:rPr>
              <a:t>v</a:t>
            </a:r>
            <a:r>
              <a:rPr lang="en-US" dirty="0"/>
              <a:t> has </a:t>
            </a:r>
            <a:r>
              <a:rPr lang="en-US" dirty="0" smtClean="0"/>
              <a:t>an external </a:t>
            </a:r>
            <a:r>
              <a:rPr lang="en-US" dirty="0"/>
              <a:t>leaf child </a:t>
            </a:r>
            <a:r>
              <a:rPr lang="en-US" b="1" i="1" dirty="0">
                <a:latin typeface="Times New Roman" pitchFamily="38" charset="0"/>
              </a:rPr>
              <a:t>w</a:t>
            </a:r>
            <a:r>
              <a:rPr lang="en-US" dirty="0"/>
              <a:t>, we remove </a:t>
            </a:r>
            <a:r>
              <a:rPr lang="en-US" b="1" i="1" dirty="0">
                <a:latin typeface="Times New Roman" pitchFamily="38" charset="0"/>
              </a:rPr>
              <a:t>v</a:t>
            </a:r>
            <a:r>
              <a:rPr lang="en-US" dirty="0"/>
              <a:t> and </a:t>
            </a:r>
            <a:r>
              <a:rPr lang="en-US" b="1" i="1" dirty="0">
                <a:latin typeface="Times New Roman" pitchFamily="38" charset="0"/>
              </a:rPr>
              <a:t>w</a:t>
            </a:r>
            <a:r>
              <a:rPr lang="en-US" dirty="0"/>
              <a:t> from the tree with operation </a:t>
            </a:r>
            <a:r>
              <a:rPr lang="en-US" dirty="0" err="1">
                <a:solidFill>
                  <a:schemeClr val="tx2"/>
                </a:solidFill>
              </a:rPr>
              <a:t>removeExternal</a:t>
            </a:r>
            <a:r>
              <a:rPr lang="en-US" dirty="0"/>
              <a:t>(</a:t>
            </a:r>
            <a:r>
              <a:rPr lang="en-US" b="1" i="1" dirty="0">
                <a:latin typeface="Times New Roman" pitchFamily="38" charset="0"/>
              </a:rPr>
              <a:t>w</a:t>
            </a:r>
            <a:r>
              <a:rPr lang="en-US" dirty="0"/>
              <a:t>), which removes </a:t>
            </a:r>
            <a:r>
              <a:rPr lang="en-US" b="1" i="1" dirty="0">
                <a:latin typeface="Times New Roman" pitchFamily="38" charset="0"/>
              </a:rPr>
              <a:t>w</a:t>
            </a:r>
            <a:r>
              <a:rPr lang="en-US" dirty="0"/>
              <a:t> and its parent</a:t>
            </a:r>
          </a:p>
          <a:p>
            <a:r>
              <a:rPr lang="en-US" dirty="0"/>
              <a:t>Example: remove 4</a:t>
            </a:r>
          </a:p>
        </p:txBody>
      </p:sp>
      <p:sp>
        <p:nvSpPr>
          <p:cNvPr id="139268" name="Oval 4"/>
          <p:cNvSpPr>
            <a:spLocks noChangeArrowheads="1"/>
          </p:cNvSpPr>
          <p:nvPr/>
        </p:nvSpPr>
        <p:spPr bwMode="auto">
          <a:xfrm>
            <a:off x="2627312" y="3871123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9269" name="Oval 5"/>
          <p:cNvSpPr>
            <a:spLocks noChangeArrowheads="1"/>
          </p:cNvSpPr>
          <p:nvPr/>
        </p:nvSpPr>
        <p:spPr bwMode="auto">
          <a:xfrm>
            <a:off x="3825875" y="438229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1270000" y="4382298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9271" name="Oval 7"/>
          <p:cNvSpPr>
            <a:spLocks noChangeArrowheads="1"/>
          </p:cNvSpPr>
          <p:nvPr/>
        </p:nvSpPr>
        <p:spPr bwMode="auto">
          <a:xfrm>
            <a:off x="1857375" y="4877598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9272" name="Rectangle 8"/>
          <p:cNvSpPr>
            <a:spLocks noChangeAspect="1" noChangeArrowheads="1"/>
          </p:cNvSpPr>
          <p:nvPr/>
        </p:nvSpPr>
        <p:spPr bwMode="auto">
          <a:xfrm>
            <a:off x="1609725" y="5453861"/>
            <a:ext cx="230187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73" name="Rectangle 9"/>
          <p:cNvSpPr>
            <a:spLocks noChangeAspect="1" noChangeArrowheads="1"/>
          </p:cNvSpPr>
          <p:nvPr/>
        </p:nvSpPr>
        <p:spPr bwMode="auto">
          <a:xfrm>
            <a:off x="4357687" y="4922048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74" name="AutoShape 10"/>
          <p:cNvCxnSpPr>
            <a:cxnSpLocks noChangeShapeType="1"/>
            <a:stCxn id="139268" idx="3"/>
            <a:endCxn id="139270" idx="7"/>
          </p:cNvCxnSpPr>
          <p:nvPr/>
        </p:nvCxnSpPr>
        <p:spPr bwMode="auto">
          <a:xfrm flipH="1">
            <a:off x="1543050" y="4172748"/>
            <a:ext cx="1131887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75" name="AutoShape 11"/>
          <p:cNvCxnSpPr>
            <a:cxnSpLocks noChangeShapeType="1"/>
            <a:stCxn id="139269" idx="1"/>
            <a:endCxn id="139268" idx="5"/>
          </p:cNvCxnSpPr>
          <p:nvPr/>
        </p:nvCxnSpPr>
        <p:spPr bwMode="auto">
          <a:xfrm flipH="1" flipV="1">
            <a:off x="2900362" y="4172748"/>
            <a:ext cx="9715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6" name="AutoShape 12"/>
          <p:cNvCxnSpPr>
            <a:cxnSpLocks noChangeShapeType="1"/>
            <a:stCxn id="139273" idx="0"/>
            <a:endCxn id="139269" idx="5"/>
          </p:cNvCxnSpPr>
          <p:nvPr/>
        </p:nvCxnSpPr>
        <p:spPr bwMode="auto">
          <a:xfrm flipH="1" flipV="1">
            <a:off x="4098925" y="4664873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7" name="AutoShape 13"/>
          <p:cNvCxnSpPr>
            <a:cxnSpLocks noChangeShapeType="1"/>
            <a:stCxn id="139287" idx="7"/>
            <a:endCxn id="139269" idx="3"/>
          </p:cNvCxnSpPr>
          <p:nvPr/>
        </p:nvCxnSpPr>
        <p:spPr bwMode="auto">
          <a:xfrm flipV="1">
            <a:off x="3605212" y="4664873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8" name="AutoShape 14"/>
          <p:cNvCxnSpPr>
            <a:cxnSpLocks noChangeShapeType="1"/>
            <a:stCxn id="139292" idx="1"/>
            <a:endCxn id="139271" idx="5"/>
          </p:cNvCxnSpPr>
          <p:nvPr/>
        </p:nvCxnSpPr>
        <p:spPr bwMode="auto">
          <a:xfrm flipH="1" flipV="1">
            <a:off x="2130425" y="5179223"/>
            <a:ext cx="198437" cy="23495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79" name="AutoShape 15"/>
          <p:cNvCxnSpPr>
            <a:cxnSpLocks noChangeShapeType="1"/>
            <a:stCxn id="139272" idx="0"/>
            <a:endCxn id="139271" idx="3"/>
          </p:cNvCxnSpPr>
          <p:nvPr/>
        </p:nvCxnSpPr>
        <p:spPr bwMode="auto">
          <a:xfrm flipV="1">
            <a:off x="1725612" y="5179223"/>
            <a:ext cx="179388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80" name="AutoShape 16"/>
          <p:cNvCxnSpPr>
            <a:cxnSpLocks noChangeShapeType="1"/>
            <a:stCxn id="139282" idx="7"/>
            <a:endCxn id="139270" idx="3"/>
          </p:cNvCxnSpPr>
          <p:nvPr/>
        </p:nvCxnSpPr>
        <p:spPr bwMode="auto">
          <a:xfrm flipV="1">
            <a:off x="955675" y="4683923"/>
            <a:ext cx="360362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81" name="AutoShape 17"/>
          <p:cNvCxnSpPr>
            <a:cxnSpLocks noChangeShapeType="1"/>
            <a:stCxn id="139271" idx="1"/>
            <a:endCxn id="139270" idx="5"/>
          </p:cNvCxnSpPr>
          <p:nvPr/>
        </p:nvCxnSpPr>
        <p:spPr bwMode="auto">
          <a:xfrm flipH="1" flipV="1">
            <a:off x="1543050" y="4683923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9282" name="Oval 18"/>
          <p:cNvSpPr>
            <a:spLocks noChangeArrowheads="1"/>
          </p:cNvSpPr>
          <p:nvPr/>
        </p:nvSpPr>
        <p:spPr bwMode="auto">
          <a:xfrm>
            <a:off x="682625" y="487759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9283" name="Rectangle 19"/>
          <p:cNvSpPr>
            <a:spLocks noChangeAspect="1" noChangeArrowheads="1"/>
          </p:cNvSpPr>
          <p:nvPr/>
        </p:nvSpPr>
        <p:spPr bwMode="auto">
          <a:xfrm>
            <a:off x="433387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84" name="Rectangle 20"/>
          <p:cNvSpPr>
            <a:spLocks noChangeAspect="1" noChangeArrowheads="1"/>
          </p:cNvSpPr>
          <p:nvPr/>
        </p:nvSpPr>
        <p:spPr bwMode="auto">
          <a:xfrm>
            <a:off x="1020762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85" name="AutoShape 21"/>
          <p:cNvCxnSpPr>
            <a:cxnSpLocks noChangeShapeType="1"/>
            <a:stCxn id="139284" idx="0"/>
            <a:endCxn id="139282" idx="5"/>
          </p:cNvCxnSpPr>
          <p:nvPr/>
        </p:nvCxnSpPr>
        <p:spPr bwMode="auto">
          <a:xfrm flipH="1" flipV="1">
            <a:off x="955675" y="5160173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86" name="AutoShape 22"/>
          <p:cNvCxnSpPr>
            <a:cxnSpLocks noChangeShapeType="1"/>
            <a:stCxn id="139283" idx="0"/>
            <a:endCxn id="139282" idx="3"/>
          </p:cNvCxnSpPr>
          <p:nvPr/>
        </p:nvCxnSpPr>
        <p:spPr bwMode="auto">
          <a:xfrm flipV="1">
            <a:off x="549275" y="5160173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87" name="Oval 23"/>
          <p:cNvSpPr>
            <a:spLocks noChangeArrowheads="1"/>
          </p:cNvSpPr>
          <p:nvPr/>
        </p:nvSpPr>
        <p:spPr bwMode="auto">
          <a:xfrm>
            <a:off x="3332162" y="487759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9288" name="Rectangle 24"/>
          <p:cNvSpPr>
            <a:spLocks noChangeAspect="1" noChangeArrowheads="1"/>
          </p:cNvSpPr>
          <p:nvPr/>
        </p:nvSpPr>
        <p:spPr bwMode="auto">
          <a:xfrm>
            <a:off x="3084512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89" name="Rectangle 25"/>
          <p:cNvSpPr>
            <a:spLocks noChangeAspect="1" noChangeArrowheads="1"/>
          </p:cNvSpPr>
          <p:nvPr/>
        </p:nvSpPr>
        <p:spPr bwMode="auto">
          <a:xfrm>
            <a:off x="3670300" y="5453861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90" name="AutoShape 26"/>
          <p:cNvCxnSpPr>
            <a:cxnSpLocks noChangeShapeType="1"/>
            <a:stCxn id="139289" idx="0"/>
            <a:endCxn id="139287" idx="5"/>
          </p:cNvCxnSpPr>
          <p:nvPr/>
        </p:nvCxnSpPr>
        <p:spPr bwMode="auto">
          <a:xfrm flipH="1" flipV="1">
            <a:off x="3605212" y="5160173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91" name="AutoShape 27"/>
          <p:cNvCxnSpPr>
            <a:cxnSpLocks noChangeShapeType="1"/>
            <a:stCxn id="139288" idx="0"/>
            <a:endCxn id="139287" idx="3"/>
          </p:cNvCxnSpPr>
          <p:nvPr/>
        </p:nvCxnSpPr>
        <p:spPr bwMode="auto">
          <a:xfrm flipV="1">
            <a:off x="3200400" y="5160173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92" name="Oval 28"/>
          <p:cNvSpPr>
            <a:spLocks noChangeArrowheads="1"/>
          </p:cNvSpPr>
          <p:nvPr/>
        </p:nvSpPr>
        <p:spPr bwMode="auto">
          <a:xfrm>
            <a:off x="2281237" y="5395123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9293" name="Rectangle 29"/>
          <p:cNvSpPr>
            <a:spLocks noChangeAspect="1" noChangeArrowheads="1"/>
          </p:cNvSpPr>
          <p:nvPr/>
        </p:nvSpPr>
        <p:spPr bwMode="auto">
          <a:xfrm>
            <a:off x="2033587" y="5971386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94" name="Rectangle 30"/>
          <p:cNvSpPr>
            <a:spLocks noChangeAspect="1" noChangeArrowheads="1"/>
          </p:cNvSpPr>
          <p:nvPr/>
        </p:nvSpPr>
        <p:spPr bwMode="auto">
          <a:xfrm>
            <a:off x="2619375" y="5971386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95" name="AutoShape 31"/>
          <p:cNvCxnSpPr>
            <a:cxnSpLocks noChangeShapeType="1"/>
            <a:stCxn id="139294" idx="0"/>
            <a:endCxn id="139292" idx="5"/>
          </p:cNvCxnSpPr>
          <p:nvPr/>
        </p:nvCxnSpPr>
        <p:spPr bwMode="auto">
          <a:xfrm flipH="1" flipV="1">
            <a:off x="2554287" y="5696748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96" name="AutoShape 32"/>
          <p:cNvCxnSpPr>
            <a:cxnSpLocks noChangeShapeType="1"/>
            <a:stCxn id="139293" idx="0"/>
            <a:endCxn id="139292" idx="3"/>
          </p:cNvCxnSpPr>
          <p:nvPr/>
        </p:nvCxnSpPr>
        <p:spPr bwMode="auto">
          <a:xfrm flipV="1">
            <a:off x="2149475" y="5696748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97" name="Text Box 33"/>
          <p:cNvSpPr txBox="1">
            <a:spLocks noChangeArrowheads="1"/>
          </p:cNvSpPr>
          <p:nvPr/>
        </p:nvSpPr>
        <p:spPr bwMode="auto">
          <a:xfrm>
            <a:off x="2170112" y="4769648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39298" name="Text Box 34"/>
          <p:cNvSpPr txBox="1">
            <a:spLocks noChangeArrowheads="1"/>
          </p:cNvSpPr>
          <p:nvPr/>
        </p:nvSpPr>
        <p:spPr bwMode="auto">
          <a:xfrm>
            <a:off x="1435100" y="5090323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9330" name="Oval 66"/>
          <p:cNvSpPr>
            <a:spLocks noChangeArrowheads="1"/>
          </p:cNvSpPr>
          <p:nvPr/>
        </p:nvSpPr>
        <p:spPr bwMode="auto">
          <a:xfrm>
            <a:off x="6553200" y="3891289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9331" name="Oval 67"/>
          <p:cNvSpPr>
            <a:spLocks noChangeArrowheads="1"/>
          </p:cNvSpPr>
          <p:nvPr/>
        </p:nvSpPr>
        <p:spPr bwMode="auto">
          <a:xfrm>
            <a:off x="7964488" y="4402464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9332" name="Oval 68"/>
          <p:cNvSpPr>
            <a:spLocks noChangeArrowheads="1"/>
          </p:cNvSpPr>
          <p:nvPr/>
        </p:nvSpPr>
        <p:spPr bwMode="auto">
          <a:xfrm>
            <a:off x="5600700" y="4402464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9333" name="Oval 69"/>
          <p:cNvSpPr>
            <a:spLocks noChangeArrowheads="1"/>
          </p:cNvSpPr>
          <p:nvPr/>
        </p:nvSpPr>
        <p:spPr bwMode="auto">
          <a:xfrm>
            <a:off x="6188075" y="4897764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9334" name="Rectangle 70"/>
          <p:cNvSpPr>
            <a:spLocks noChangeAspect="1" noChangeArrowheads="1"/>
          </p:cNvSpPr>
          <p:nvPr/>
        </p:nvSpPr>
        <p:spPr bwMode="auto">
          <a:xfrm>
            <a:off x="5940425" y="5474027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35" name="Rectangle 71"/>
          <p:cNvSpPr>
            <a:spLocks noChangeAspect="1" noChangeArrowheads="1"/>
          </p:cNvSpPr>
          <p:nvPr/>
        </p:nvSpPr>
        <p:spPr bwMode="auto">
          <a:xfrm>
            <a:off x="6553200" y="5474027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36" name="Rectangle 72"/>
          <p:cNvSpPr>
            <a:spLocks noChangeAspect="1" noChangeArrowheads="1"/>
          </p:cNvSpPr>
          <p:nvPr/>
        </p:nvSpPr>
        <p:spPr bwMode="auto">
          <a:xfrm>
            <a:off x="8496300" y="4942214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37" name="AutoShape 73"/>
          <p:cNvCxnSpPr>
            <a:cxnSpLocks noChangeShapeType="1"/>
            <a:stCxn id="139330" idx="3"/>
            <a:endCxn id="139332" idx="7"/>
          </p:cNvCxnSpPr>
          <p:nvPr/>
        </p:nvCxnSpPr>
        <p:spPr bwMode="auto">
          <a:xfrm flipH="1">
            <a:off x="5873750" y="4173864"/>
            <a:ext cx="7270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38" name="AutoShape 74"/>
          <p:cNvCxnSpPr>
            <a:cxnSpLocks noChangeShapeType="1"/>
            <a:stCxn id="139331" idx="1"/>
            <a:endCxn id="139330" idx="5"/>
          </p:cNvCxnSpPr>
          <p:nvPr/>
        </p:nvCxnSpPr>
        <p:spPr bwMode="auto">
          <a:xfrm flipH="1" flipV="1">
            <a:off x="6826250" y="4173864"/>
            <a:ext cx="1184275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39" name="AutoShape 75"/>
          <p:cNvCxnSpPr>
            <a:cxnSpLocks noChangeShapeType="1"/>
            <a:stCxn id="139336" idx="0"/>
            <a:endCxn id="139331" idx="5"/>
          </p:cNvCxnSpPr>
          <p:nvPr/>
        </p:nvCxnSpPr>
        <p:spPr bwMode="auto">
          <a:xfrm flipH="1" flipV="1">
            <a:off x="8237538" y="4685039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0" name="AutoShape 76"/>
          <p:cNvCxnSpPr>
            <a:cxnSpLocks noChangeShapeType="1"/>
            <a:stCxn id="139350" idx="7"/>
            <a:endCxn id="139331" idx="3"/>
          </p:cNvCxnSpPr>
          <p:nvPr/>
        </p:nvCxnSpPr>
        <p:spPr bwMode="auto">
          <a:xfrm flipV="1">
            <a:off x="7743825" y="4685039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1" name="AutoShape 77"/>
          <p:cNvCxnSpPr>
            <a:cxnSpLocks noChangeShapeType="1"/>
            <a:stCxn id="139335" idx="0"/>
            <a:endCxn id="139333" idx="5"/>
          </p:cNvCxnSpPr>
          <p:nvPr/>
        </p:nvCxnSpPr>
        <p:spPr bwMode="auto">
          <a:xfrm flipH="1" flipV="1">
            <a:off x="6461125" y="5199389"/>
            <a:ext cx="207963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2" name="AutoShape 78"/>
          <p:cNvCxnSpPr>
            <a:cxnSpLocks noChangeShapeType="1"/>
            <a:stCxn id="139334" idx="0"/>
            <a:endCxn id="139333" idx="3"/>
          </p:cNvCxnSpPr>
          <p:nvPr/>
        </p:nvCxnSpPr>
        <p:spPr bwMode="auto">
          <a:xfrm flipV="1">
            <a:off x="6056313" y="5199389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3" name="AutoShape 79"/>
          <p:cNvCxnSpPr>
            <a:cxnSpLocks noChangeShapeType="1"/>
            <a:stCxn id="139345" idx="7"/>
            <a:endCxn id="139332" idx="3"/>
          </p:cNvCxnSpPr>
          <p:nvPr/>
        </p:nvCxnSpPr>
        <p:spPr bwMode="auto">
          <a:xfrm flipV="1">
            <a:off x="5286375" y="4704089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4" name="AutoShape 80"/>
          <p:cNvCxnSpPr>
            <a:cxnSpLocks noChangeShapeType="1"/>
            <a:stCxn id="139333" idx="1"/>
            <a:endCxn id="139332" idx="5"/>
          </p:cNvCxnSpPr>
          <p:nvPr/>
        </p:nvCxnSpPr>
        <p:spPr bwMode="auto">
          <a:xfrm flipH="1" flipV="1">
            <a:off x="5873750" y="4704089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9345" name="Oval 81"/>
          <p:cNvSpPr>
            <a:spLocks noChangeArrowheads="1"/>
          </p:cNvSpPr>
          <p:nvPr/>
        </p:nvSpPr>
        <p:spPr bwMode="auto">
          <a:xfrm>
            <a:off x="5013325" y="4897764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9346" name="Rectangle 82"/>
          <p:cNvSpPr>
            <a:spLocks noChangeAspect="1" noChangeArrowheads="1"/>
          </p:cNvSpPr>
          <p:nvPr/>
        </p:nvSpPr>
        <p:spPr bwMode="auto">
          <a:xfrm>
            <a:off x="4764088" y="5474027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47" name="Rectangle 83"/>
          <p:cNvSpPr>
            <a:spLocks noChangeAspect="1" noChangeArrowheads="1"/>
          </p:cNvSpPr>
          <p:nvPr/>
        </p:nvSpPr>
        <p:spPr bwMode="auto">
          <a:xfrm>
            <a:off x="5351463" y="5474027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48" name="AutoShape 84"/>
          <p:cNvCxnSpPr>
            <a:cxnSpLocks noChangeShapeType="1"/>
            <a:stCxn id="139347" idx="0"/>
            <a:endCxn id="139345" idx="5"/>
          </p:cNvCxnSpPr>
          <p:nvPr/>
        </p:nvCxnSpPr>
        <p:spPr bwMode="auto">
          <a:xfrm flipH="1" flipV="1">
            <a:off x="5286375" y="5180339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9" name="AutoShape 85"/>
          <p:cNvCxnSpPr>
            <a:cxnSpLocks noChangeShapeType="1"/>
            <a:stCxn id="139346" idx="0"/>
            <a:endCxn id="139345" idx="3"/>
          </p:cNvCxnSpPr>
          <p:nvPr/>
        </p:nvCxnSpPr>
        <p:spPr bwMode="auto">
          <a:xfrm flipV="1">
            <a:off x="4879975" y="5180339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350" name="Oval 86"/>
          <p:cNvSpPr>
            <a:spLocks noChangeArrowheads="1"/>
          </p:cNvSpPr>
          <p:nvPr/>
        </p:nvSpPr>
        <p:spPr bwMode="auto">
          <a:xfrm>
            <a:off x="7470775" y="4897764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9351" name="Rectangle 87"/>
          <p:cNvSpPr>
            <a:spLocks noChangeAspect="1" noChangeArrowheads="1"/>
          </p:cNvSpPr>
          <p:nvPr/>
        </p:nvSpPr>
        <p:spPr bwMode="auto">
          <a:xfrm>
            <a:off x="7223125" y="5474027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52" name="Rectangle 88"/>
          <p:cNvSpPr>
            <a:spLocks noChangeAspect="1" noChangeArrowheads="1"/>
          </p:cNvSpPr>
          <p:nvPr/>
        </p:nvSpPr>
        <p:spPr bwMode="auto">
          <a:xfrm>
            <a:off x="7808913" y="5474027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53" name="AutoShape 89"/>
          <p:cNvCxnSpPr>
            <a:cxnSpLocks noChangeShapeType="1"/>
            <a:stCxn id="139352" idx="0"/>
            <a:endCxn id="139350" idx="5"/>
          </p:cNvCxnSpPr>
          <p:nvPr/>
        </p:nvCxnSpPr>
        <p:spPr bwMode="auto">
          <a:xfrm flipH="1" flipV="1">
            <a:off x="7743825" y="5180339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54" name="AutoShape 90"/>
          <p:cNvCxnSpPr>
            <a:cxnSpLocks noChangeShapeType="1"/>
            <a:stCxn id="139351" idx="0"/>
            <a:endCxn id="139350" idx="3"/>
          </p:cNvCxnSpPr>
          <p:nvPr/>
        </p:nvCxnSpPr>
        <p:spPr bwMode="auto">
          <a:xfrm flipV="1">
            <a:off x="7339013" y="5180339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355" name="Text Box 91"/>
          <p:cNvSpPr txBox="1">
            <a:spLocks noChangeArrowheads="1"/>
          </p:cNvSpPr>
          <p:nvPr/>
        </p:nvSpPr>
        <p:spPr bwMode="auto">
          <a:xfrm>
            <a:off x="1865312" y="3931448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9356" name="Text Box 92"/>
          <p:cNvSpPr txBox="1">
            <a:spLocks noChangeArrowheads="1"/>
          </p:cNvSpPr>
          <p:nvPr/>
        </p:nvSpPr>
        <p:spPr bwMode="auto">
          <a:xfrm>
            <a:off x="1636712" y="4464848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9360" name="AutoShape 96"/>
          <p:cNvSpPr>
            <a:spLocks noChangeArrowheads="1"/>
          </p:cNvSpPr>
          <p:nvPr/>
        </p:nvSpPr>
        <p:spPr bwMode="auto">
          <a:xfrm rot="18601582" flipH="1">
            <a:off x="1288256" y="4938717"/>
            <a:ext cx="1217613" cy="612775"/>
          </a:xfrm>
          <a:prstGeom prst="roundRect">
            <a:avLst>
              <a:gd name="adj" fmla="val 29167"/>
            </a:avLst>
          </a:prstGeom>
          <a:noFill/>
          <a:ln w="12700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2084" y="52457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 (cont.)</a:t>
            </a:r>
          </a:p>
        </p:txBody>
      </p:sp>
      <p:sp>
        <p:nvSpPr>
          <p:cNvPr id="140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8182" y="996950"/>
            <a:ext cx="8782063" cy="4114800"/>
          </a:xfrm>
        </p:spPr>
        <p:txBody>
          <a:bodyPr/>
          <a:lstStyle/>
          <a:p>
            <a:r>
              <a:rPr lang="en-US" sz="2000" dirty="0" smtClean="0"/>
              <a:t>Now consider </a:t>
            </a:r>
            <a:r>
              <a:rPr lang="en-US" sz="2000" dirty="0"/>
              <a:t>the case where the key </a:t>
            </a:r>
            <a:r>
              <a:rPr lang="en-US" sz="2000" b="1" i="1" dirty="0" err="1">
                <a:latin typeface="Times New Roman" pitchFamily="38" charset="0"/>
              </a:rPr>
              <a:t>k</a:t>
            </a:r>
            <a:r>
              <a:rPr lang="en-US" sz="2000" dirty="0"/>
              <a:t> to be removed is stored at a node </a:t>
            </a:r>
            <a:r>
              <a:rPr lang="en-US" sz="2000" b="1" i="1" dirty="0" err="1">
                <a:latin typeface="Times New Roman" pitchFamily="38" charset="0"/>
              </a:rPr>
              <a:t>v</a:t>
            </a:r>
            <a:r>
              <a:rPr lang="en-US" sz="2000" dirty="0"/>
              <a:t> whose children are both internal</a:t>
            </a:r>
          </a:p>
          <a:p>
            <a:pPr lvl="1"/>
            <a:r>
              <a:rPr lang="en-US" sz="1800" dirty="0"/>
              <a:t>we find the internal node </a:t>
            </a:r>
            <a:r>
              <a:rPr lang="en-US" sz="1800" b="1" i="1" dirty="0">
                <a:latin typeface="Times New Roman" pitchFamily="38" charset="0"/>
              </a:rPr>
              <a:t>w </a:t>
            </a:r>
            <a:r>
              <a:rPr lang="en-US" sz="1800" dirty="0"/>
              <a:t>that follows 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/>
              <a:t> in an inorder traversal</a:t>
            </a:r>
          </a:p>
          <a:p>
            <a:pPr lvl="1"/>
            <a:r>
              <a:rPr lang="en-US" sz="1800" dirty="0"/>
              <a:t>we copy </a:t>
            </a:r>
            <a:r>
              <a:rPr lang="en-US" sz="1800" dirty="0" smtClean="0">
                <a:latin typeface="Arial"/>
                <a:cs typeface="Arial"/>
              </a:rPr>
              <a:t>the entry stored at </a:t>
            </a:r>
            <a:r>
              <a:rPr lang="en-US" sz="1800" b="1" i="1" dirty="0" smtClean="0">
                <a:latin typeface="Times New Roman" pitchFamily="38" charset="0"/>
              </a:rPr>
              <a:t>w</a:t>
            </a:r>
            <a:r>
              <a:rPr lang="en-US" sz="1800" dirty="0" smtClean="0"/>
              <a:t> </a:t>
            </a:r>
            <a:r>
              <a:rPr lang="en-US" sz="1800" dirty="0"/>
              <a:t>into node </a:t>
            </a:r>
            <a:r>
              <a:rPr lang="en-US" sz="1800" b="1" i="1" dirty="0">
                <a:latin typeface="Times New Roman" pitchFamily="38" charset="0"/>
              </a:rPr>
              <a:t>v</a:t>
            </a:r>
            <a:endParaRPr lang="en-US" sz="1800" dirty="0"/>
          </a:p>
          <a:p>
            <a:pPr lvl="1"/>
            <a:r>
              <a:rPr lang="en-US" sz="1800" dirty="0"/>
              <a:t>we remove node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and its left child 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(which must be a leaf) by means of operation </a:t>
            </a:r>
            <a:r>
              <a:rPr lang="en-US" sz="1800" dirty="0" err="1">
                <a:solidFill>
                  <a:schemeClr val="tx2"/>
                </a:solidFill>
              </a:rPr>
              <a:t>removeExternal</a:t>
            </a:r>
            <a:r>
              <a:rPr lang="en-US" sz="1800" dirty="0" err="1"/>
              <a:t>(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dirty="0"/>
              <a:t>)</a:t>
            </a:r>
          </a:p>
          <a:p>
            <a:r>
              <a:rPr lang="en-US" sz="2000" dirty="0"/>
              <a:t>Example: remove 3</a:t>
            </a:r>
          </a:p>
          <a:p>
            <a:endParaRPr lang="en-US" dirty="0"/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 flipH="1">
            <a:off x="1742183" y="4071144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3</a:t>
            </a: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 flipH="1">
            <a:off x="751583" y="3688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 flipH="1">
            <a:off x="3080446" y="4450556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 flipH="1">
            <a:off x="2491483" y="492363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296" name="Rectangle 8"/>
          <p:cNvSpPr>
            <a:spLocks noChangeAspect="1" noChangeArrowheads="1"/>
          </p:cNvSpPr>
          <p:nvPr/>
        </p:nvSpPr>
        <p:spPr bwMode="auto">
          <a:xfrm flipH="1">
            <a:off x="2829621" y="5471319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298" name="AutoShape 10"/>
          <p:cNvCxnSpPr>
            <a:cxnSpLocks noChangeShapeType="1"/>
            <a:stCxn id="140292" idx="3"/>
            <a:endCxn id="140294" idx="7"/>
          </p:cNvCxnSpPr>
          <p:nvPr/>
        </p:nvCxnSpPr>
        <p:spPr bwMode="auto">
          <a:xfrm>
            <a:off x="2015233" y="4371181"/>
            <a:ext cx="111283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299" name="AutoShape 11"/>
          <p:cNvCxnSpPr>
            <a:cxnSpLocks noChangeShapeType="1"/>
            <a:stCxn id="140293" idx="3"/>
            <a:endCxn id="140292" idx="7"/>
          </p:cNvCxnSpPr>
          <p:nvPr/>
        </p:nvCxnSpPr>
        <p:spPr bwMode="auto">
          <a:xfrm>
            <a:off x="1024633" y="3990181"/>
            <a:ext cx="763588" cy="984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0" name="AutoShape 12"/>
          <p:cNvCxnSpPr>
            <a:cxnSpLocks noChangeShapeType="1"/>
            <a:stCxn id="140334" idx="0"/>
            <a:endCxn id="140293" idx="5"/>
          </p:cNvCxnSpPr>
          <p:nvPr/>
        </p:nvCxnSpPr>
        <p:spPr bwMode="auto">
          <a:xfrm flipV="1">
            <a:off x="334071" y="3990181"/>
            <a:ext cx="465137" cy="1158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2" name="AutoShape 14"/>
          <p:cNvCxnSpPr>
            <a:cxnSpLocks noChangeShapeType="1"/>
            <a:stCxn id="140316" idx="1"/>
            <a:endCxn id="140295" idx="5"/>
          </p:cNvCxnSpPr>
          <p:nvPr/>
        </p:nvCxnSpPr>
        <p:spPr bwMode="auto">
          <a:xfrm flipV="1">
            <a:off x="2340671" y="5225256"/>
            <a:ext cx="196850" cy="20478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3" name="AutoShape 15"/>
          <p:cNvCxnSpPr>
            <a:cxnSpLocks noChangeShapeType="1"/>
            <a:stCxn id="140296" idx="0"/>
            <a:endCxn id="140295" idx="3"/>
          </p:cNvCxnSpPr>
          <p:nvPr/>
        </p:nvCxnSpPr>
        <p:spPr bwMode="auto">
          <a:xfrm flipH="1" flipV="1">
            <a:off x="2764533" y="5225256"/>
            <a:ext cx="180975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4" name="AutoShape 16"/>
          <p:cNvCxnSpPr>
            <a:cxnSpLocks noChangeShapeType="1"/>
            <a:stCxn id="140306" idx="7"/>
            <a:endCxn id="140294" idx="3"/>
          </p:cNvCxnSpPr>
          <p:nvPr/>
        </p:nvCxnSpPr>
        <p:spPr bwMode="auto">
          <a:xfrm flipH="1" flipV="1">
            <a:off x="3353496" y="4752181"/>
            <a:ext cx="36195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5" name="AutoShape 17"/>
          <p:cNvCxnSpPr>
            <a:cxnSpLocks noChangeShapeType="1"/>
            <a:stCxn id="140295" idx="1"/>
            <a:endCxn id="140294" idx="5"/>
          </p:cNvCxnSpPr>
          <p:nvPr/>
        </p:nvCxnSpPr>
        <p:spPr bwMode="auto">
          <a:xfrm flipV="1">
            <a:off x="2764533" y="4752181"/>
            <a:ext cx="363538" cy="18891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06" name="Oval 18"/>
          <p:cNvSpPr>
            <a:spLocks noChangeArrowheads="1"/>
          </p:cNvSpPr>
          <p:nvPr/>
        </p:nvSpPr>
        <p:spPr bwMode="auto">
          <a:xfrm flipH="1">
            <a:off x="3667821" y="4923631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07" name="Rectangle 19"/>
          <p:cNvSpPr>
            <a:spLocks noChangeAspect="1" noChangeArrowheads="1"/>
          </p:cNvSpPr>
          <p:nvPr/>
        </p:nvSpPr>
        <p:spPr bwMode="auto">
          <a:xfrm flipH="1">
            <a:off x="4005958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08" name="Rectangle 20"/>
          <p:cNvSpPr>
            <a:spLocks noChangeAspect="1" noChangeArrowheads="1"/>
          </p:cNvSpPr>
          <p:nvPr/>
        </p:nvSpPr>
        <p:spPr bwMode="auto">
          <a:xfrm flipH="1">
            <a:off x="3418583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09" name="AutoShape 21"/>
          <p:cNvCxnSpPr>
            <a:cxnSpLocks noChangeShapeType="1"/>
            <a:stCxn id="140308" idx="0"/>
            <a:endCxn id="140306" idx="5"/>
          </p:cNvCxnSpPr>
          <p:nvPr/>
        </p:nvCxnSpPr>
        <p:spPr bwMode="auto">
          <a:xfrm flipV="1">
            <a:off x="35344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10" name="AutoShape 22"/>
          <p:cNvCxnSpPr>
            <a:cxnSpLocks noChangeShapeType="1"/>
            <a:stCxn id="140307" idx="0"/>
            <a:endCxn id="140306" idx="3"/>
          </p:cNvCxnSpPr>
          <p:nvPr/>
        </p:nvCxnSpPr>
        <p:spPr bwMode="auto">
          <a:xfrm flipH="1" flipV="1">
            <a:off x="39408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16" name="Oval 28"/>
          <p:cNvSpPr>
            <a:spLocks noChangeArrowheads="1"/>
          </p:cNvSpPr>
          <p:nvPr/>
        </p:nvSpPr>
        <p:spPr bwMode="auto">
          <a:xfrm flipH="1">
            <a:off x="2067621" y="541258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17" name="Rectangle 29"/>
          <p:cNvSpPr>
            <a:spLocks noChangeAspect="1" noChangeArrowheads="1"/>
          </p:cNvSpPr>
          <p:nvPr/>
        </p:nvSpPr>
        <p:spPr bwMode="auto">
          <a:xfrm flipH="1">
            <a:off x="2405758" y="598884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18" name="Rectangle 30"/>
          <p:cNvSpPr>
            <a:spLocks noChangeAspect="1" noChangeArrowheads="1"/>
          </p:cNvSpPr>
          <p:nvPr/>
        </p:nvSpPr>
        <p:spPr bwMode="auto">
          <a:xfrm flipH="1">
            <a:off x="1818383" y="5988844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19" name="AutoShape 31"/>
          <p:cNvCxnSpPr>
            <a:cxnSpLocks noChangeShapeType="1"/>
            <a:stCxn id="140318" idx="0"/>
            <a:endCxn id="140316" idx="5"/>
          </p:cNvCxnSpPr>
          <p:nvPr/>
        </p:nvCxnSpPr>
        <p:spPr bwMode="auto">
          <a:xfrm flipV="1">
            <a:off x="1934271" y="5714206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20" name="AutoShape 32"/>
          <p:cNvCxnSpPr>
            <a:cxnSpLocks noChangeShapeType="1"/>
            <a:stCxn id="140317" idx="0"/>
            <a:endCxn id="140316" idx="3"/>
          </p:cNvCxnSpPr>
          <p:nvPr/>
        </p:nvCxnSpPr>
        <p:spPr bwMode="auto">
          <a:xfrm flipH="1" flipV="1">
            <a:off x="2340671" y="5714206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21" name="Text Box 33"/>
          <p:cNvSpPr txBox="1">
            <a:spLocks noChangeArrowheads="1"/>
          </p:cNvSpPr>
          <p:nvPr/>
        </p:nvSpPr>
        <p:spPr bwMode="auto">
          <a:xfrm flipH="1">
            <a:off x="1970783" y="3780631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22" name="Text Box 34"/>
          <p:cNvSpPr txBox="1">
            <a:spLocks noChangeArrowheads="1"/>
          </p:cNvSpPr>
          <p:nvPr/>
        </p:nvSpPr>
        <p:spPr bwMode="auto">
          <a:xfrm flipH="1">
            <a:off x="1780283" y="5177631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40327" name="Text Box 39"/>
          <p:cNvSpPr txBox="1">
            <a:spLocks noChangeArrowheads="1"/>
          </p:cNvSpPr>
          <p:nvPr/>
        </p:nvSpPr>
        <p:spPr bwMode="auto">
          <a:xfrm flipH="1">
            <a:off x="1526283" y="5685631"/>
            <a:ext cx="370506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z</a:t>
            </a:r>
          </a:p>
        </p:txBody>
      </p:sp>
      <p:sp>
        <p:nvSpPr>
          <p:cNvPr id="140329" name="Oval 41"/>
          <p:cNvSpPr>
            <a:spLocks noChangeArrowheads="1"/>
          </p:cNvSpPr>
          <p:nvPr/>
        </p:nvSpPr>
        <p:spPr bwMode="auto">
          <a:xfrm flipH="1">
            <a:off x="980183" y="4450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30" name="Rectangle 42"/>
          <p:cNvSpPr>
            <a:spLocks noChangeAspect="1" noChangeArrowheads="1"/>
          </p:cNvSpPr>
          <p:nvPr/>
        </p:nvSpPr>
        <p:spPr bwMode="auto">
          <a:xfrm flipH="1">
            <a:off x="1353246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31" name="Rectangle 43"/>
          <p:cNvSpPr>
            <a:spLocks noChangeAspect="1" noChangeArrowheads="1"/>
          </p:cNvSpPr>
          <p:nvPr/>
        </p:nvSpPr>
        <p:spPr bwMode="auto">
          <a:xfrm flipH="1">
            <a:off x="696021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2" name="AutoShape 44"/>
          <p:cNvCxnSpPr>
            <a:cxnSpLocks noChangeShapeType="1"/>
            <a:stCxn id="140331" idx="0"/>
            <a:endCxn id="140329" idx="5"/>
          </p:cNvCxnSpPr>
          <p:nvPr/>
        </p:nvCxnSpPr>
        <p:spPr bwMode="auto">
          <a:xfrm flipV="1">
            <a:off x="811908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33" name="AutoShape 45"/>
          <p:cNvCxnSpPr>
            <a:cxnSpLocks noChangeShapeType="1"/>
            <a:stCxn id="140330" idx="0"/>
            <a:endCxn id="140329" idx="3"/>
          </p:cNvCxnSpPr>
          <p:nvPr/>
        </p:nvCxnSpPr>
        <p:spPr bwMode="auto">
          <a:xfrm flipH="1" flipV="1">
            <a:off x="1253233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34" name="Rectangle 46"/>
          <p:cNvSpPr>
            <a:spLocks noChangeAspect="1" noChangeArrowheads="1"/>
          </p:cNvSpPr>
          <p:nvPr/>
        </p:nvSpPr>
        <p:spPr bwMode="auto">
          <a:xfrm flipH="1">
            <a:off x="218183" y="411559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5" name="AutoShape 47"/>
          <p:cNvCxnSpPr>
            <a:cxnSpLocks noChangeShapeType="1"/>
            <a:stCxn id="140329" idx="1"/>
            <a:endCxn id="140292" idx="5"/>
          </p:cNvCxnSpPr>
          <p:nvPr/>
        </p:nvCxnSpPr>
        <p:spPr bwMode="auto">
          <a:xfrm flipV="1">
            <a:off x="1253233" y="4371181"/>
            <a:ext cx="53498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36" name="Oval 48"/>
          <p:cNvSpPr>
            <a:spLocks noChangeArrowheads="1"/>
          </p:cNvSpPr>
          <p:nvPr/>
        </p:nvSpPr>
        <p:spPr bwMode="auto">
          <a:xfrm flipH="1">
            <a:off x="6324600" y="4119563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37" name="Oval 49"/>
          <p:cNvSpPr>
            <a:spLocks noChangeArrowheads="1"/>
          </p:cNvSpPr>
          <p:nvPr/>
        </p:nvSpPr>
        <p:spPr bwMode="auto">
          <a:xfrm flipH="1">
            <a:off x="5334000" y="37369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338" name="Oval 50"/>
          <p:cNvSpPr>
            <a:spLocks noChangeArrowheads="1"/>
          </p:cNvSpPr>
          <p:nvPr/>
        </p:nvSpPr>
        <p:spPr bwMode="auto">
          <a:xfrm flipH="1">
            <a:off x="7662863" y="446881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339" name="Oval 51"/>
          <p:cNvSpPr>
            <a:spLocks noChangeArrowheads="1"/>
          </p:cNvSpPr>
          <p:nvPr/>
        </p:nvSpPr>
        <p:spPr bwMode="auto">
          <a:xfrm flipH="1">
            <a:off x="7073900" y="4941888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340" name="Rectangle 52"/>
          <p:cNvSpPr>
            <a:spLocks noChangeAspect="1" noChangeArrowheads="1"/>
          </p:cNvSpPr>
          <p:nvPr/>
        </p:nvSpPr>
        <p:spPr bwMode="auto">
          <a:xfrm flipH="1">
            <a:off x="7412038" y="5489575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41" name="AutoShape 53"/>
          <p:cNvCxnSpPr>
            <a:cxnSpLocks noChangeShapeType="1"/>
            <a:stCxn id="140336" idx="3"/>
            <a:endCxn id="140338" idx="7"/>
          </p:cNvCxnSpPr>
          <p:nvPr/>
        </p:nvCxnSpPr>
        <p:spPr bwMode="auto">
          <a:xfrm>
            <a:off x="6597650" y="4419600"/>
            <a:ext cx="111283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2" name="AutoShape 54"/>
          <p:cNvCxnSpPr>
            <a:cxnSpLocks noChangeShapeType="1"/>
            <a:stCxn id="140337" idx="3"/>
            <a:endCxn id="140336" idx="7"/>
          </p:cNvCxnSpPr>
          <p:nvPr/>
        </p:nvCxnSpPr>
        <p:spPr bwMode="auto">
          <a:xfrm>
            <a:off x="5607050" y="4019550"/>
            <a:ext cx="763588" cy="117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3" name="AutoShape 55"/>
          <p:cNvCxnSpPr>
            <a:cxnSpLocks noChangeShapeType="1"/>
            <a:stCxn id="140366" idx="0"/>
            <a:endCxn id="140337" idx="5"/>
          </p:cNvCxnSpPr>
          <p:nvPr/>
        </p:nvCxnSpPr>
        <p:spPr bwMode="auto">
          <a:xfrm flipV="1">
            <a:off x="4916488" y="4019550"/>
            <a:ext cx="465137" cy="1349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4" name="AutoShape 56"/>
          <p:cNvCxnSpPr>
            <a:cxnSpLocks noChangeShapeType="1"/>
            <a:stCxn id="140355" idx="0"/>
            <a:endCxn id="140339" idx="5"/>
          </p:cNvCxnSpPr>
          <p:nvPr/>
        </p:nvCxnSpPr>
        <p:spPr bwMode="auto">
          <a:xfrm flipV="1">
            <a:off x="6875463" y="5243513"/>
            <a:ext cx="244475" cy="223837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45" name="AutoShape 57"/>
          <p:cNvCxnSpPr>
            <a:cxnSpLocks noChangeShapeType="1"/>
            <a:stCxn id="140340" idx="0"/>
            <a:endCxn id="140339" idx="3"/>
          </p:cNvCxnSpPr>
          <p:nvPr/>
        </p:nvCxnSpPr>
        <p:spPr bwMode="auto">
          <a:xfrm flipH="1" flipV="1">
            <a:off x="7346950" y="5243513"/>
            <a:ext cx="180975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6" name="AutoShape 58"/>
          <p:cNvCxnSpPr>
            <a:cxnSpLocks noChangeShapeType="1"/>
            <a:stCxn id="140348" idx="7"/>
            <a:endCxn id="140338" idx="3"/>
          </p:cNvCxnSpPr>
          <p:nvPr/>
        </p:nvCxnSpPr>
        <p:spPr bwMode="auto">
          <a:xfrm flipH="1" flipV="1">
            <a:off x="7935913" y="4751388"/>
            <a:ext cx="36195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7" name="AutoShape 59"/>
          <p:cNvCxnSpPr>
            <a:cxnSpLocks noChangeShapeType="1"/>
            <a:stCxn id="140339" idx="1"/>
            <a:endCxn id="140338" idx="5"/>
          </p:cNvCxnSpPr>
          <p:nvPr/>
        </p:nvCxnSpPr>
        <p:spPr bwMode="auto">
          <a:xfrm flipV="1">
            <a:off x="7346950" y="4751388"/>
            <a:ext cx="363538" cy="207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48" name="Oval 60"/>
          <p:cNvSpPr>
            <a:spLocks noChangeArrowheads="1"/>
          </p:cNvSpPr>
          <p:nvPr/>
        </p:nvSpPr>
        <p:spPr bwMode="auto">
          <a:xfrm flipH="1">
            <a:off x="8250238" y="494188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49" name="Rectangle 61"/>
          <p:cNvSpPr>
            <a:spLocks noChangeAspect="1" noChangeArrowheads="1"/>
          </p:cNvSpPr>
          <p:nvPr/>
        </p:nvSpPr>
        <p:spPr bwMode="auto">
          <a:xfrm flipH="1">
            <a:off x="8588375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0" name="Rectangle 62"/>
          <p:cNvSpPr>
            <a:spLocks noChangeAspect="1" noChangeArrowheads="1"/>
          </p:cNvSpPr>
          <p:nvPr/>
        </p:nvSpPr>
        <p:spPr bwMode="auto">
          <a:xfrm flipH="1">
            <a:off x="8001000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51" name="AutoShape 63"/>
          <p:cNvCxnSpPr>
            <a:cxnSpLocks noChangeShapeType="1"/>
            <a:stCxn id="140350" idx="0"/>
            <a:endCxn id="140348" idx="5"/>
          </p:cNvCxnSpPr>
          <p:nvPr/>
        </p:nvCxnSpPr>
        <p:spPr bwMode="auto">
          <a:xfrm flipV="1">
            <a:off x="81168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52" name="AutoShape 64"/>
          <p:cNvCxnSpPr>
            <a:cxnSpLocks noChangeShapeType="1"/>
            <a:stCxn id="140349" idx="0"/>
            <a:endCxn id="140348" idx="3"/>
          </p:cNvCxnSpPr>
          <p:nvPr/>
        </p:nvCxnSpPr>
        <p:spPr bwMode="auto">
          <a:xfrm flipH="1" flipV="1">
            <a:off x="85232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55" name="Rectangle 67"/>
          <p:cNvSpPr>
            <a:spLocks noChangeAspect="1" noChangeArrowheads="1"/>
          </p:cNvSpPr>
          <p:nvPr/>
        </p:nvSpPr>
        <p:spPr bwMode="auto">
          <a:xfrm flipH="1">
            <a:off x="6759575" y="5495925"/>
            <a:ext cx="231775" cy="230188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8" name="Text Box 70"/>
          <p:cNvSpPr txBox="1">
            <a:spLocks noChangeArrowheads="1"/>
          </p:cNvSpPr>
          <p:nvPr/>
        </p:nvSpPr>
        <p:spPr bwMode="auto">
          <a:xfrm flipH="1">
            <a:off x="6553200" y="3813175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61" name="Oval 73"/>
          <p:cNvSpPr>
            <a:spLocks noChangeArrowheads="1"/>
          </p:cNvSpPr>
          <p:nvPr/>
        </p:nvSpPr>
        <p:spPr bwMode="auto">
          <a:xfrm flipH="1">
            <a:off x="5562600" y="4468813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62" name="Rectangle 74"/>
          <p:cNvSpPr>
            <a:spLocks noChangeAspect="1" noChangeArrowheads="1"/>
          </p:cNvSpPr>
          <p:nvPr/>
        </p:nvSpPr>
        <p:spPr bwMode="auto">
          <a:xfrm flipH="1">
            <a:off x="5935663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63" name="Rectangle 75"/>
          <p:cNvSpPr>
            <a:spLocks noChangeAspect="1" noChangeArrowheads="1"/>
          </p:cNvSpPr>
          <p:nvPr/>
        </p:nvSpPr>
        <p:spPr bwMode="auto">
          <a:xfrm flipH="1">
            <a:off x="5278438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4" name="AutoShape 76"/>
          <p:cNvCxnSpPr>
            <a:cxnSpLocks noChangeShapeType="1"/>
            <a:stCxn id="140363" idx="0"/>
            <a:endCxn id="140361" idx="5"/>
          </p:cNvCxnSpPr>
          <p:nvPr/>
        </p:nvCxnSpPr>
        <p:spPr bwMode="auto">
          <a:xfrm flipV="1">
            <a:off x="5394325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65" name="AutoShape 77"/>
          <p:cNvCxnSpPr>
            <a:cxnSpLocks noChangeShapeType="1"/>
            <a:stCxn id="140362" idx="0"/>
            <a:endCxn id="140361" idx="3"/>
          </p:cNvCxnSpPr>
          <p:nvPr/>
        </p:nvCxnSpPr>
        <p:spPr bwMode="auto">
          <a:xfrm flipH="1" flipV="1">
            <a:off x="5835650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6" name="Rectangle 78"/>
          <p:cNvSpPr>
            <a:spLocks noChangeAspect="1" noChangeArrowheads="1"/>
          </p:cNvSpPr>
          <p:nvPr/>
        </p:nvSpPr>
        <p:spPr bwMode="auto">
          <a:xfrm flipH="1">
            <a:off x="4800600" y="4164013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7" name="AutoShape 79"/>
          <p:cNvCxnSpPr>
            <a:cxnSpLocks noChangeShapeType="1"/>
            <a:stCxn id="140361" idx="1"/>
            <a:endCxn id="140336" idx="5"/>
          </p:cNvCxnSpPr>
          <p:nvPr/>
        </p:nvCxnSpPr>
        <p:spPr bwMode="auto">
          <a:xfrm flipV="1">
            <a:off x="5835650" y="4419600"/>
            <a:ext cx="53498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8" name="AutoShape 80"/>
          <p:cNvSpPr>
            <a:spLocks noChangeArrowheads="1"/>
          </p:cNvSpPr>
          <p:nvPr/>
        </p:nvSpPr>
        <p:spPr bwMode="auto">
          <a:xfrm rot="18050680" flipH="1">
            <a:off x="1431827" y="5403850"/>
            <a:ext cx="1103312" cy="736600"/>
          </a:xfrm>
          <a:prstGeom prst="roundRect">
            <a:avLst>
              <a:gd name="adj" fmla="val 29167"/>
            </a:avLst>
          </a:prstGeom>
          <a:noFill/>
          <a:ln w="12700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78334" y="523975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1720735" y="4502150"/>
            <a:ext cx="190615" cy="1308100"/>
          </a:xfrm>
          <a:custGeom>
            <a:avLst/>
            <a:gdLst>
              <a:gd name="connsiteX0" fmla="*/ 190615 w 190615"/>
              <a:gd name="connsiteY0" fmla="*/ 1308100 h 1308100"/>
              <a:gd name="connsiteX1" fmla="*/ 115 w 190615"/>
              <a:gd name="connsiteY1" fmla="*/ 476250 h 1308100"/>
              <a:gd name="connsiteX2" fmla="*/ 158865 w 190615"/>
              <a:gd name="connsiteY2" fmla="*/ 0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15" h="1308100">
                <a:moveTo>
                  <a:pt x="190615" y="1308100"/>
                </a:moveTo>
                <a:cubicBezTo>
                  <a:pt x="98011" y="1001183"/>
                  <a:pt x="5407" y="694267"/>
                  <a:pt x="115" y="476250"/>
                </a:cubicBezTo>
                <a:cubicBezTo>
                  <a:pt x="-5177" y="258233"/>
                  <a:pt x="173682" y="890058"/>
                  <a:pt x="158865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36366" y="57865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3" name="Freeform 2"/>
          <p:cNvSpPr/>
          <p:nvPr/>
        </p:nvSpPr>
        <p:spPr>
          <a:xfrm>
            <a:off x="1965158" y="4511842"/>
            <a:ext cx="338329" cy="828842"/>
          </a:xfrm>
          <a:custGeom>
            <a:avLst/>
            <a:gdLst>
              <a:gd name="connsiteX0" fmla="*/ 167105 w 338329"/>
              <a:gd name="connsiteY0" fmla="*/ 828842 h 828842"/>
              <a:gd name="connsiteX1" fmla="*/ 213895 w 338329"/>
              <a:gd name="connsiteY1" fmla="*/ 360947 h 828842"/>
              <a:gd name="connsiteX2" fmla="*/ 0 w 338329"/>
              <a:gd name="connsiteY2" fmla="*/ 0 h 82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329" h="828842">
                <a:moveTo>
                  <a:pt x="167105" y="828842"/>
                </a:moveTo>
                <a:cubicBezTo>
                  <a:pt x="204425" y="663964"/>
                  <a:pt x="241746" y="499087"/>
                  <a:pt x="213895" y="360947"/>
                </a:cubicBezTo>
                <a:cubicBezTo>
                  <a:pt x="186044" y="222807"/>
                  <a:pt x="626088" y="939131"/>
                  <a:pt x="0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951789" y="4511842"/>
            <a:ext cx="258090" cy="815474"/>
          </a:xfrm>
          <a:custGeom>
            <a:avLst/>
            <a:gdLst>
              <a:gd name="connsiteX0" fmla="*/ 220579 w 258090"/>
              <a:gd name="connsiteY0" fmla="*/ 815474 h 815474"/>
              <a:gd name="connsiteX1" fmla="*/ 240632 w 258090"/>
              <a:gd name="connsiteY1" fmla="*/ 387684 h 815474"/>
              <a:gd name="connsiteX2" fmla="*/ 0 w 258090"/>
              <a:gd name="connsiteY2" fmla="*/ 0 h 81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8090" h="815474">
                <a:moveTo>
                  <a:pt x="220579" y="815474"/>
                </a:moveTo>
                <a:cubicBezTo>
                  <a:pt x="248987" y="669535"/>
                  <a:pt x="277395" y="523596"/>
                  <a:pt x="240632" y="387684"/>
                </a:cubicBezTo>
                <a:cubicBezTo>
                  <a:pt x="203869" y="251772"/>
                  <a:pt x="0" y="0"/>
                  <a:pt x="0" y="0"/>
                </a:cubicBezTo>
              </a:path>
            </a:pathLst>
          </a:custGeom>
          <a:ln w="28575" cmpd="sng">
            <a:solidFill>
              <a:schemeClr val="tx1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  <a:endParaRPr lang="en-US" sz="4000"/>
          </a:p>
        </p:txBody>
      </p:sp>
      <p:sp>
        <p:nvSpPr>
          <p:cNvPr id="141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8184" y="960029"/>
            <a:ext cx="8752062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Consider a dictionary with </a:t>
            </a:r>
            <a:r>
              <a:rPr lang="en-US" sz="2400" b="1" i="1" dirty="0">
                <a:latin typeface="Times New Roman" pitchFamily="38" charset="0"/>
              </a:rPr>
              <a:t>n</a:t>
            </a:r>
            <a:r>
              <a:rPr lang="en-US" sz="2400" dirty="0"/>
              <a:t> items implemented by means of a </a:t>
            </a:r>
            <a:r>
              <a:rPr lang="en-US" sz="2400" dirty="0" smtClean="0"/>
              <a:t>linked binary </a:t>
            </a:r>
            <a:r>
              <a:rPr lang="en-US" sz="2400" dirty="0"/>
              <a:t>search tree of height </a:t>
            </a:r>
            <a:r>
              <a:rPr lang="en-US" sz="2400" b="1" i="1" dirty="0">
                <a:latin typeface="Times New Roman" pitchFamily="38" charset="0"/>
              </a:rPr>
              <a:t>h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space used is </a:t>
            </a:r>
            <a:r>
              <a:rPr lang="en-US" sz="2000" b="1" i="1" dirty="0" err="1">
                <a:latin typeface="Times New Roman" pitchFamily="38" charset="0"/>
              </a:rPr>
              <a:t>O</a:t>
            </a:r>
            <a:r>
              <a:rPr lang="en-US" sz="2000" dirty="0" err="1">
                <a:latin typeface="Times New Roman" pitchFamily="38" charset="0"/>
              </a:rPr>
              <a:t>(</a:t>
            </a:r>
            <a:r>
              <a:rPr lang="en-US" sz="2000" b="1" i="1" dirty="0" err="1">
                <a:latin typeface="Times New Roman" pitchFamily="38" charset="0"/>
              </a:rPr>
              <a:t>n</a:t>
            </a:r>
            <a:r>
              <a:rPr lang="en-US" sz="2000" dirty="0">
                <a:latin typeface="Times New Roman" pitchFamily="38" charset="0"/>
              </a:rPr>
              <a:t>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methods </a:t>
            </a:r>
            <a:r>
              <a:rPr lang="en-US" sz="2000" dirty="0">
                <a:solidFill>
                  <a:schemeClr val="tx2"/>
                </a:solidFill>
              </a:rPr>
              <a:t>find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tx2"/>
                </a:solidFill>
              </a:rPr>
              <a:t>insert</a:t>
            </a:r>
            <a:r>
              <a:rPr lang="en-US" sz="2000" dirty="0"/>
              <a:t> and </a:t>
            </a:r>
            <a:r>
              <a:rPr lang="en-US" sz="2000" dirty="0">
                <a:solidFill>
                  <a:schemeClr val="tx2"/>
                </a:solidFill>
              </a:rPr>
              <a:t>remove</a:t>
            </a:r>
            <a:r>
              <a:rPr lang="en-US" sz="2000" dirty="0"/>
              <a:t> take </a:t>
            </a:r>
            <a:r>
              <a:rPr lang="en-US" sz="2000" b="1" i="1" dirty="0" err="1">
                <a:latin typeface="Times New Roman" pitchFamily="38" charset="0"/>
              </a:rPr>
              <a:t>O</a:t>
            </a:r>
            <a:r>
              <a:rPr lang="en-US" sz="2000" dirty="0" err="1">
                <a:latin typeface="Times New Roman" pitchFamily="38" charset="0"/>
              </a:rPr>
              <a:t>(</a:t>
            </a:r>
            <a:r>
              <a:rPr lang="en-US" sz="2000" b="1" i="1" dirty="0" err="1">
                <a:latin typeface="Times New Roman" pitchFamily="38" charset="0"/>
              </a:rPr>
              <a:t>h</a:t>
            </a:r>
            <a:r>
              <a:rPr lang="en-US" sz="2000" dirty="0">
                <a:latin typeface="Times New Roman" pitchFamily="38" charset="0"/>
              </a:rPr>
              <a:t>) </a:t>
            </a:r>
            <a:r>
              <a:rPr lang="en-US" sz="2000" dirty="0"/>
              <a:t>time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height </a:t>
            </a:r>
            <a:r>
              <a:rPr lang="en-US" sz="2400" b="1" i="1" dirty="0" err="1">
                <a:latin typeface="Times New Roman" pitchFamily="38" charset="0"/>
              </a:rPr>
              <a:t>h</a:t>
            </a:r>
            <a:r>
              <a:rPr lang="en-US" sz="2400" dirty="0"/>
              <a:t> is </a:t>
            </a:r>
            <a:r>
              <a:rPr lang="en-US" sz="2400" b="1" i="1" dirty="0" err="1">
                <a:latin typeface="Times New Roman" pitchFamily="38" charset="0"/>
              </a:rPr>
              <a:t>O</a:t>
            </a:r>
            <a:r>
              <a:rPr lang="en-US" sz="2400" dirty="0" err="1">
                <a:latin typeface="Times New Roman" pitchFamily="38" charset="0"/>
              </a:rPr>
              <a:t>(</a:t>
            </a:r>
            <a:r>
              <a:rPr lang="en-US" sz="2400" b="1" i="1" dirty="0" err="1">
                <a:latin typeface="Times New Roman" pitchFamily="38" charset="0"/>
              </a:rPr>
              <a:t>n</a:t>
            </a:r>
            <a:r>
              <a:rPr lang="en-US" sz="2400" dirty="0">
                <a:latin typeface="Times New Roman" pitchFamily="38" charset="0"/>
              </a:rPr>
              <a:t>) </a:t>
            </a:r>
            <a:r>
              <a:rPr lang="en-US" sz="2400" dirty="0"/>
              <a:t>in the worst case and </a:t>
            </a:r>
            <a:r>
              <a:rPr lang="en-US" sz="2400" b="1" i="1" dirty="0" err="1">
                <a:latin typeface="Times New Roman" pitchFamily="38" charset="0"/>
              </a:rPr>
              <a:t>O</a:t>
            </a:r>
            <a:r>
              <a:rPr lang="en-US" sz="2400" dirty="0" err="1">
                <a:latin typeface="Times New Roman" pitchFamily="38" charset="0"/>
              </a:rPr>
              <a:t>(log</a:t>
            </a:r>
            <a:r>
              <a:rPr lang="en-US" sz="2400" dirty="0">
                <a:latin typeface="Times New Roman" pitchFamily="38" charset="0"/>
              </a:rPr>
              <a:t> </a:t>
            </a:r>
            <a:r>
              <a:rPr lang="en-US" sz="2400" b="1" i="1" dirty="0" err="1">
                <a:latin typeface="Times New Roman" pitchFamily="38" charset="0"/>
              </a:rPr>
              <a:t>n</a:t>
            </a:r>
            <a:r>
              <a:rPr lang="en-US" sz="2400" dirty="0">
                <a:latin typeface="Times New Roman" pitchFamily="38" charset="0"/>
              </a:rPr>
              <a:t>)</a:t>
            </a:r>
            <a:r>
              <a:rPr lang="en-US" sz="2400" dirty="0"/>
              <a:t> in the best </a:t>
            </a:r>
            <a:r>
              <a:rPr lang="en-US" sz="2400" dirty="0" smtClean="0"/>
              <a:t>case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It is thus worthwhile to balance the tree (next topic)!</a:t>
            </a:r>
            <a:endParaRPr lang="en-US" sz="2400" dirty="0"/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763644" y="4034254"/>
            <a:ext cx="3067050" cy="2120900"/>
            <a:chOff x="2938" y="960"/>
            <a:chExt cx="2258" cy="1562"/>
          </a:xfrm>
        </p:grpSpPr>
        <p:sp>
          <p:nvSpPr>
            <p:cNvPr id="141317" name="Oval 5"/>
            <p:cNvSpPr>
              <a:spLocks noChangeArrowheads="1"/>
            </p:cNvSpPr>
            <p:nvPr/>
          </p:nvSpPr>
          <p:spPr bwMode="auto">
            <a:xfrm flipH="1">
              <a:off x="3120" y="960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8" charset="0"/>
                <a:sym typeface="Symbol" pitchFamily="38" charset="2"/>
              </a:endParaRPr>
            </a:p>
          </p:txBody>
        </p:sp>
        <p:cxnSp>
          <p:nvCxnSpPr>
            <p:cNvPr id="141321" name="AutoShape 9"/>
            <p:cNvCxnSpPr>
              <a:cxnSpLocks noChangeShapeType="1"/>
              <a:stCxn id="141316" idx="3"/>
              <a:endCxn id="141318" idx="7"/>
            </p:cNvCxnSpPr>
            <p:nvPr/>
          </p:nvCxnSpPr>
          <p:spPr bwMode="auto">
            <a:xfrm>
              <a:off x="3714" y="1420"/>
              <a:ext cx="281" cy="13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2" name="AutoShape 10"/>
            <p:cNvCxnSpPr>
              <a:cxnSpLocks noChangeShapeType="1"/>
              <a:stCxn id="141317" idx="3"/>
              <a:endCxn id="141316" idx="7"/>
            </p:cNvCxnSpPr>
            <p:nvPr/>
          </p:nvCxnSpPr>
          <p:spPr bwMode="auto">
            <a:xfrm>
              <a:off x="3292" y="1138"/>
              <a:ext cx="279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3" name="AutoShape 11"/>
            <p:cNvCxnSpPr>
              <a:cxnSpLocks noChangeShapeType="1"/>
              <a:stCxn id="141346" idx="0"/>
              <a:endCxn id="141317" idx="5"/>
            </p:cNvCxnSpPr>
            <p:nvPr/>
          </p:nvCxnSpPr>
          <p:spPr bwMode="auto">
            <a:xfrm flipV="1">
              <a:off x="3011" y="1138"/>
              <a:ext cx="139" cy="12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4" name="AutoShape 12"/>
            <p:cNvCxnSpPr>
              <a:cxnSpLocks noChangeShapeType="1"/>
              <a:stCxn id="141333" idx="7"/>
              <a:endCxn id="141319" idx="3"/>
            </p:cNvCxnSpPr>
            <p:nvPr/>
          </p:nvCxnSpPr>
          <p:spPr bwMode="auto">
            <a:xfrm flipH="1" flipV="1">
              <a:off x="4559" y="1988"/>
              <a:ext cx="281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5" name="AutoShape 13"/>
            <p:cNvCxnSpPr>
              <a:cxnSpLocks noChangeShapeType="1"/>
              <a:stCxn id="141320" idx="0"/>
              <a:endCxn id="141319" idx="5"/>
            </p:cNvCxnSpPr>
            <p:nvPr/>
          </p:nvCxnSpPr>
          <p:spPr bwMode="auto">
            <a:xfrm flipV="1">
              <a:off x="4277" y="1988"/>
              <a:ext cx="139" cy="14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6" name="AutoShape 14"/>
            <p:cNvCxnSpPr>
              <a:cxnSpLocks noChangeShapeType="1"/>
              <a:stCxn id="141349" idx="0"/>
              <a:endCxn id="141318" idx="5"/>
            </p:cNvCxnSpPr>
            <p:nvPr/>
          </p:nvCxnSpPr>
          <p:spPr bwMode="auto">
            <a:xfrm flipV="1">
              <a:off x="3855" y="1705"/>
              <a:ext cx="140" cy="1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7" name="AutoShape 15"/>
            <p:cNvCxnSpPr>
              <a:cxnSpLocks noChangeShapeType="1"/>
              <a:stCxn id="141319" idx="7"/>
              <a:endCxn id="141318" idx="3"/>
            </p:cNvCxnSpPr>
            <p:nvPr/>
          </p:nvCxnSpPr>
          <p:spPr bwMode="auto">
            <a:xfrm flipH="1" flipV="1">
              <a:off x="4137" y="1705"/>
              <a:ext cx="279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4204" y="2093"/>
              <a:ext cx="809" cy="202"/>
              <a:chOff x="4214" y="2496"/>
              <a:chExt cx="809" cy="202"/>
            </a:xfrm>
          </p:grpSpPr>
          <p:sp>
            <p:nvSpPr>
              <p:cNvPr id="141320" name="Rectangle 8"/>
              <p:cNvSpPr>
                <a:spLocks noChangeAspect="1" noChangeArrowheads="1"/>
              </p:cNvSpPr>
              <p:nvPr/>
            </p:nvSpPr>
            <p:spPr bwMode="auto">
              <a:xfrm flipH="1">
                <a:off x="4214" y="2544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sp>
            <p:nvSpPr>
              <p:cNvPr id="141333" name="Oval 21"/>
              <p:cNvSpPr>
                <a:spLocks noChangeArrowheads="1"/>
              </p:cNvSpPr>
              <p:nvPr/>
            </p:nvSpPr>
            <p:spPr bwMode="auto">
              <a:xfrm flipH="1">
                <a:off x="4821" y="2496"/>
                <a:ext cx="202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4627" y="2377"/>
              <a:ext cx="569" cy="145"/>
              <a:chOff x="4637" y="2859"/>
              <a:chExt cx="569" cy="145"/>
            </a:xfrm>
          </p:grpSpPr>
          <p:sp>
            <p:nvSpPr>
              <p:cNvPr id="141334" name="Rectangle 22"/>
              <p:cNvSpPr>
                <a:spLocks noChangeAspect="1" noChangeArrowheads="1"/>
              </p:cNvSpPr>
              <p:nvPr/>
            </p:nvSpPr>
            <p:spPr bwMode="auto">
              <a:xfrm flipH="1">
                <a:off x="5061" y="2859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sp>
            <p:nvSpPr>
              <p:cNvPr id="141335" name="Rectangle 23"/>
              <p:cNvSpPr>
                <a:spLocks noChangeAspect="1" noChangeArrowheads="1"/>
              </p:cNvSpPr>
              <p:nvPr/>
            </p:nvSpPr>
            <p:spPr bwMode="auto">
              <a:xfrm flipH="1">
                <a:off x="4637" y="2859"/>
                <a:ext cx="146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141336" name="AutoShape 24"/>
            <p:cNvCxnSpPr>
              <a:cxnSpLocks noChangeShapeType="1"/>
              <a:stCxn id="141335" idx="0"/>
              <a:endCxn id="141333" idx="5"/>
            </p:cNvCxnSpPr>
            <p:nvPr/>
          </p:nvCxnSpPr>
          <p:spPr bwMode="auto">
            <a:xfrm flipV="1">
              <a:off x="4700" y="2271"/>
              <a:ext cx="14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37" name="AutoShape 25"/>
            <p:cNvCxnSpPr>
              <a:cxnSpLocks noChangeShapeType="1"/>
              <a:stCxn id="141334" idx="0"/>
              <a:endCxn id="141333" idx="3"/>
            </p:cNvCxnSpPr>
            <p:nvPr/>
          </p:nvCxnSpPr>
          <p:spPr bwMode="auto">
            <a:xfrm flipH="1" flipV="1">
              <a:off x="4983" y="2271"/>
              <a:ext cx="141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3359" y="1525"/>
              <a:ext cx="807" cy="204"/>
              <a:chOff x="3369" y="1920"/>
              <a:chExt cx="807" cy="204"/>
            </a:xfrm>
          </p:grpSpPr>
          <p:sp>
            <p:nvSpPr>
              <p:cNvPr id="141318" name="Oval 6"/>
              <p:cNvSpPr>
                <a:spLocks noChangeArrowheads="1"/>
              </p:cNvSpPr>
              <p:nvPr/>
            </p:nvSpPr>
            <p:spPr bwMode="auto">
              <a:xfrm flipH="1">
                <a:off x="3975" y="1922"/>
                <a:ext cx="201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2" name="Rectangle 30"/>
              <p:cNvSpPr>
                <a:spLocks noChangeAspect="1" noChangeArrowheads="1"/>
              </p:cNvSpPr>
              <p:nvPr/>
            </p:nvSpPr>
            <p:spPr bwMode="auto">
              <a:xfrm flipH="1">
                <a:off x="3369" y="1920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938" y="1243"/>
              <a:ext cx="806" cy="201"/>
              <a:chOff x="2948" y="1683"/>
              <a:chExt cx="806" cy="201"/>
            </a:xfrm>
          </p:grpSpPr>
          <p:sp>
            <p:nvSpPr>
              <p:cNvPr id="141316" name="Oval 4"/>
              <p:cNvSpPr>
                <a:spLocks noChangeArrowheads="1"/>
              </p:cNvSpPr>
              <p:nvPr/>
            </p:nvSpPr>
            <p:spPr bwMode="auto">
              <a:xfrm flipH="1">
                <a:off x="3552" y="1683"/>
                <a:ext cx="202" cy="201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6" name="Rectangle 34"/>
              <p:cNvSpPr>
                <a:spLocks noChangeAspect="1" noChangeArrowheads="1"/>
              </p:cNvSpPr>
              <p:nvPr/>
            </p:nvSpPr>
            <p:spPr bwMode="auto">
              <a:xfrm flipH="1">
                <a:off x="2948" y="1711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141347" name="AutoShape 35"/>
            <p:cNvCxnSpPr>
              <a:cxnSpLocks noChangeShapeType="1"/>
              <a:stCxn id="141342" idx="0"/>
              <a:endCxn id="141316" idx="5"/>
            </p:cNvCxnSpPr>
            <p:nvPr/>
          </p:nvCxnSpPr>
          <p:spPr bwMode="auto">
            <a:xfrm flipV="1">
              <a:off x="3432" y="1420"/>
              <a:ext cx="139" cy="9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3782" y="1810"/>
              <a:ext cx="807" cy="202"/>
              <a:chOff x="3792" y="2220"/>
              <a:chExt cx="807" cy="202"/>
            </a:xfrm>
          </p:grpSpPr>
          <p:sp>
            <p:nvSpPr>
              <p:cNvPr id="141319" name="Oval 7"/>
              <p:cNvSpPr>
                <a:spLocks noChangeArrowheads="1"/>
              </p:cNvSpPr>
              <p:nvPr/>
            </p:nvSpPr>
            <p:spPr bwMode="auto">
              <a:xfrm flipH="1">
                <a:off x="4397" y="2220"/>
                <a:ext cx="202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9" name="Rectangle 37"/>
              <p:cNvSpPr>
                <a:spLocks noChangeAspect="1" noChangeArrowheads="1"/>
              </p:cNvSpPr>
              <p:nvPr/>
            </p:nvSpPr>
            <p:spPr bwMode="auto">
              <a:xfrm flipH="1">
                <a:off x="3792" y="2256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</p:grpSp>
      <p:sp>
        <p:nvSpPr>
          <p:cNvPr id="141382" name="Oval 70"/>
          <p:cNvSpPr>
            <a:spLocks noChangeArrowheads="1"/>
          </p:cNvSpPr>
          <p:nvPr/>
        </p:nvSpPr>
        <p:spPr bwMode="auto">
          <a:xfrm>
            <a:off x="6629400" y="4526379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chemeClr val="tx2"/>
              </a:solidFill>
              <a:latin typeface="Times New Roman" pitchFamily="38" charset="0"/>
              <a:sym typeface="Symbol" pitchFamily="38" charset="2"/>
            </a:endParaRPr>
          </a:p>
        </p:txBody>
      </p:sp>
      <p:cxnSp>
        <p:nvCxnSpPr>
          <p:cNvPr id="141383" name="AutoShape 71"/>
          <p:cNvCxnSpPr>
            <a:cxnSpLocks noChangeShapeType="1"/>
            <a:stCxn id="141382" idx="3"/>
            <a:endCxn id="141385" idx="7"/>
          </p:cNvCxnSpPr>
          <p:nvPr/>
        </p:nvCxnSpPr>
        <p:spPr bwMode="auto">
          <a:xfrm flipH="1">
            <a:off x="5813425" y="4778792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84" name="AutoShape 72"/>
          <p:cNvCxnSpPr>
            <a:cxnSpLocks noChangeShapeType="1"/>
            <a:stCxn id="141398" idx="1"/>
            <a:endCxn id="141382" idx="5"/>
          </p:cNvCxnSpPr>
          <p:nvPr/>
        </p:nvCxnSpPr>
        <p:spPr bwMode="auto">
          <a:xfrm flipH="1" flipV="1">
            <a:off x="6873875" y="4778792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85" name="Oval 73"/>
          <p:cNvSpPr>
            <a:spLocks noChangeArrowheads="1"/>
          </p:cNvSpPr>
          <p:nvPr/>
        </p:nvSpPr>
        <p:spPr bwMode="auto">
          <a:xfrm>
            <a:off x="5570538" y="4981992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86" name="Oval 74"/>
          <p:cNvSpPr>
            <a:spLocks noChangeArrowheads="1"/>
          </p:cNvSpPr>
          <p:nvPr/>
        </p:nvSpPr>
        <p:spPr bwMode="auto">
          <a:xfrm>
            <a:off x="6092825" y="5437604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87" name="Rectangle 75"/>
          <p:cNvSpPr>
            <a:spLocks noChangeAspect="1" noChangeArrowheads="1"/>
          </p:cNvSpPr>
          <p:nvPr/>
        </p:nvSpPr>
        <p:spPr bwMode="auto">
          <a:xfrm>
            <a:off x="5873750" y="5950367"/>
            <a:ext cx="204788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388" name="Rectangle 76"/>
          <p:cNvSpPr>
            <a:spLocks noChangeAspect="1" noChangeArrowheads="1"/>
          </p:cNvSpPr>
          <p:nvPr/>
        </p:nvSpPr>
        <p:spPr bwMode="auto">
          <a:xfrm>
            <a:off x="6394450" y="5950367"/>
            <a:ext cx="206375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389" name="AutoShape 77"/>
          <p:cNvCxnSpPr>
            <a:cxnSpLocks noChangeShapeType="1"/>
            <a:stCxn id="141388" idx="0"/>
            <a:endCxn id="141386" idx="5"/>
          </p:cNvCxnSpPr>
          <p:nvPr/>
        </p:nvCxnSpPr>
        <p:spPr bwMode="auto">
          <a:xfrm flipH="1" flipV="1">
            <a:off x="6337300" y="5691604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0" name="AutoShape 78"/>
          <p:cNvCxnSpPr>
            <a:cxnSpLocks noChangeShapeType="1"/>
            <a:stCxn id="141387" idx="0"/>
            <a:endCxn id="141386" idx="3"/>
          </p:cNvCxnSpPr>
          <p:nvPr/>
        </p:nvCxnSpPr>
        <p:spPr bwMode="auto">
          <a:xfrm flipV="1">
            <a:off x="5976938" y="5691604"/>
            <a:ext cx="157162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1" name="AutoShape 79"/>
          <p:cNvCxnSpPr>
            <a:cxnSpLocks noChangeShapeType="1"/>
            <a:stCxn id="141393" idx="7"/>
            <a:endCxn id="141385" idx="3"/>
          </p:cNvCxnSpPr>
          <p:nvPr/>
        </p:nvCxnSpPr>
        <p:spPr bwMode="auto">
          <a:xfrm flipV="1">
            <a:off x="5291138" y="5235992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2" name="AutoShape 80"/>
          <p:cNvCxnSpPr>
            <a:cxnSpLocks noChangeShapeType="1"/>
            <a:stCxn id="141386" idx="1"/>
            <a:endCxn id="141385" idx="5"/>
          </p:cNvCxnSpPr>
          <p:nvPr/>
        </p:nvCxnSpPr>
        <p:spPr bwMode="auto">
          <a:xfrm flipH="1" flipV="1">
            <a:off x="5813425" y="5235992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93" name="Oval 81"/>
          <p:cNvSpPr>
            <a:spLocks noChangeArrowheads="1"/>
          </p:cNvSpPr>
          <p:nvPr/>
        </p:nvSpPr>
        <p:spPr bwMode="auto">
          <a:xfrm>
            <a:off x="5048250" y="5437604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94" name="Rectangle 82"/>
          <p:cNvSpPr>
            <a:spLocks noChangeAspect="1" noChangeArrowheads="1"/>
          </p:cNvSpPr>
          <p:nvPr/>
        </p:nvSpPr>
        <p:spPr bwMode="auto">
          <a:xfrm>
            <a:off x="4826000" y="5950367"/>
            <a:ext cx="204788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395" name="Rectangle 83"/>
          <p:cNvSpPr>
            <a:spLocks noChangeAspect="1" noChangeArrowheads="1"/>
          </p:cNvSpPr>
          <p:nvPr/>
        </p:nvSpPr>
        <p:spPr bwMode="auto">
          <a:xfrm>
            <a:off x="5348288" y="5950367"/>
            <a:ext cx="204787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396" name="AutoShape 84"/>
          <p:cNvCxnSpPr>
            <a:cxnSpLocks noChangeShapeType="1"/>
            <a:stCxn id="141395" idx="0"/>
            <a:endCxn id="141393" idx="5"/>
          </p:cNvCxnSpPr>
          <p:nvPr/>
        </p:nvCxnSpPr>
        <p:spPr bwMode="auto">
          <a:xfrm flipH="1" flipV="1">
            <a:off x="5291138" y="5691604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7" name="AutoShape 85"/>
          <p:cNvCxnSpPr>
            <a:cxnSpLocks noChangeShapeType="1"/>
            <a:stCxn id="141394" idx="0"/>
            <a:endCxn id="141393" idx="3"/>
          </p:cNvCxnSpPr>
          <p:nvPr/>
        </p:nvCxnSpPr>
        <p:spPr bwMode="auto">
          <a:xfrm flipV="1">
            <a:off x="4929188" y="5691604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98" name="Oval 86"/>
          <p:cNvSpPr>
            <a:spLocks noChangeArrowheads="1"/>
          </p:cNvSpPr>
          <p:nvPr/>
        </p:nvSpPr>
        <p:spPr bwMode="auto">
          <a:xfrm>
            <a:off x="7689850" y="4983579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99" name="Oval 87"/>
          <p:cNvSpPr>
            <a:spLocks noChangeArrowheads="1"/>
          </p:cNvSpPr>
          <p:nvPr/>
        </p:nvSpPr>
        <p:spPr bwMode="auto">
          <a:xfrm>
            <a:off x="8212138" y="5439192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400" name="Rectangle 88"/>
          <p:cNvSpPr>
            <a:spLocks noChangeAspect="1" noChangeArrowheads="1"/>
          </p:cNvSpPr>
          <p:nvPr/>
        </p:nvSpPr>
        <p:spPr bwMode="auto">
          <a:xfrm>
            <a:off x="7993063" y="5951954"/>
            <a:ext cx="204787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401" name="Rectangle 89"/>
          <p:cNvSpPr>
            <a:spLocks noChangeAspect="1" noChangeArrowheads="1"/>
          </p:cNvSpPr>
          <p:nvPr/>
        </p:nvSpPr>
        <p:spPr bwMode="auto">
          <a:xfrm>
            <a:off x="8513763" y="5951954"/>
            <a:ext cx="206375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402" name="AutoShape 90"/>
          <p:cNvCxnSpPr>
            <a:cxnSpLocks noChangeShapeType="1"/>
            <a:stCxn id="141401" idx="0"/>
            <a:endCxn id="141399" idx="5"/>
          </p:cNvCxnSpPr>
          <p:nvPr/>
        </p:nvCxnSpPr>
        <p:spPr bwMode="auto">
          <a:xfrm flipH="1" flipV="1">
            <a:off x="8456613" y="5693192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3" name="AutoShape 91"/>
          <p:cNvCxnSpPr>
            <a:cxnSpLocks noChangeShapeType="1"/>
            <a:stCxn id="141400" idx="0"/>
            <a:endCxn id="141399" idx="3"/>
          </p:cNvCxnSpPr>
          <p:nvPr/>
        </p:nvCxnSpPr>
        <p:spPr bwMode="auto">
          <a:xfrm flipV="1">
            <a:off x="8096250" y="5693192"/>
            <a:ext cx="157163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4" name="AutoShape 92"/>
          <p:cNvCxnSpPr>
            <a:cxnSpLocks noChangeShapeType="1"/>
            <a:stCxn id="141406" idx="7"/>
            <a:endCxn id="141398" idx="3"/>
          </p:cNvCxnSpPr>
          <p:nvPr/>
        </p:nvCxnSpPr>
        <p:spPr bwMode="auto">
          <a:xfrm flipV="1">
            <a:off x="7410450" y="5237579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5" name="AutoShape 93"/>
          <p:cNvCxnSpPr>
            <a:cxnSpLocks noChangeShapeType="1"/>
            <a:stCxn id="141399" idx="1"/>
            <a:endCxn id="141398" idx="5"/>
          </p:cNvCxnSpPr>
          <p:nvPr/>
        </p:nvCxnSpPr>
        <p:spPr bwMode="auto">
          <a:xfrm flipH="1" flipV="1">
            <a:off x="7932738" y="5237579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406" name="Oval 94"/>
          <p:cNvSpPr>
            <a:spLocks noChangeArrowheads="1"/>
          </p:cNvSpPr>
          <p:nvPr/>
        </p:nvSpPr>
        <p:spPr bwMode="auto">
          <a:xfrm>
            <a:off x="7167563" y="5439192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407" name="Rectangle 95"/>
          <p:cNvSpPr>
            <a:spLocks noChangeAspect="1" noChangeArrowheads="1"/>
          </p:cNvSpPr>
          <p:nvPr/>
        </p:nvSpPr>
        <p:spPr bwMode="auto">
          <a:xfrm>
            <a:off x="6945313" y="5951954"/>
            <a:ext cx="204787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408" name="Rectangle 96"/>
          <p:cNvSpPr>
            <a:spLocks noChangeAspect="1" noChangeArrowheads="1"/>
          </p:cNvSpPr>
          <p:nvPr/>
        </p:nvSpPr>
        <p:spPr bwMode="auto">
          <a:xfrm>
            <a:off x="7467600" y="5951954"/>
            <a:ext cx="204788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409" name="AutoShape 97"/>
          <p:cNvCxnSpPr>
            <a:cxnSpLocks noChangeShapeType="1"/>
            <a:stCxn id="141408" idx="0"/>
            <a:endCxn id="141406" idx="5"/>
          </p:cNvCxnSpPr>
          <p:nvPr/>
        </p:nvCxnSpPr>
        <p:spPr bwMode="auto">
          <a:xfrm flipH="1" flipV="1">
            <a:off x="7410450" y="5693192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10" name="AutoShape 98"/>
          <p:cNvCxnSpPr>
            <a:cxnSpLocks noChangeShapeType="1"/>
            <a:stCxn id="141407" idx="0"/>
            <a:endCxn id="141406" idx="3"/>
          </p:cNvCxnSpPr>
          <p:nvPr/>
        </p:nvCxnSpPr>
        <p:spPr bwMode="auto">
          <a:xfrm flipV="1">
            <a:off x="7048500" y="5693192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AVL Trees</a:t>
            </a:r>
          </a:p>
          <a:p>
            <a:r>
              <a:rPr lang="en-US" dirty="0" smtClean="0"/>
              <a:t>Splay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AVL tree is the first balanced binary search tree ever invented.</a:t>
            </a:r>
          </a:p>
          <a:p>
            <a:r>
              <a:rPr lang="en-US" dirty="0" smtClean="0"/>
              <a:t>It is named after its two inventors, </a:t>
            </a:r>
            <a:r>
              <a:rPr lang="en-US" dirty="0" smtClean="0">
                <a:hlinkClick r:id="rId2" tooltip="Georgii Adelson-Velskii"/>
              </a:rPr>
              <a:t>G.M. Adelson-Velskii</a:t>
            </a:r>
            <a:r>
              <a:rPr lang="en-US" dirty="0" smtClean="0"/>
              <a:t> and </a:t>
            </a:r>
            <a:r>
              <a:rPr lang="en-US" dirty="0" smtClean="0">
                <a:hlinkClick r:id="rId3" tooltip="Yevgeniy Landis"/>
              </a:rPr>
              <a:t>E.M. Landis</a:t>
            </a:r>
            <a:r>
              <a:rPr lang="en-US" dirty="0" smtClean="0"/>
              <a:t>, who published it in their 1962 paper "An algorithm for the organization of information.”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69417"/>
          </a:xfrm>
        </p:spPr>
        <p:txBody>
          <a:bodyPr/>
          <a:lstStyle/>
          <a:p>
            <a:r>
              <a:rPr lang="en-US" dirty="0"/>
              <a:t>AVL </a:t>
            </a:r>
            <a:r>
              <a:rPr lang="en-US" dirty="0" smtClean="0"/>
              <a:t>Trees</a:t>
            </a:r>
            <a:endParaRPr lang="en-US" dirty="0">
              <a:ea typeface="Tahoma" pitchFamily="38" charset="0"/>
              <a:cs typeface="Tahoma" pitchFamily="38" charset="0"/>
            </a:endParaRPr>
          </a:p>
        </p:txBody>
      </p:sp>
      <p:sp>
        <p:nvSpPr>
          <p:cNvPr id="179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82688"/>
            <a:ext cx="8713814" cy="4114800"/>
          </a:xfrm>
        </p:spPr>
        <p:txBody>
          <a:bodyPr/>
          <a:lstStyle/>
          <a:p>
            <a:r>
              <a:rPr lang="en-US" sz="2800" b="1" dirty="0"/>
              <a:t>AVL trees are balanced.</a:t>
            </a:r>
            <a:endParaRPr lang="en-US" sz="2800" dirty="0"/>
          </a:p>
          <a:p>
            <a:r>
              <a:rPr lang="en-US" sz="2800" dirty="0"/>
              <a:t>An AVL Tree is a </a:t>
            </a:r>
            <a:r>
              <a:rPr lang="en-US" sz="2800" b="1" dirty="0">
                <a:solidFill>
                  <a:schemeClr val="tx2"/>
                </a:solidFill>
              </a:rPr>
              <a:t>binary search tree</a:t>
            </a:r>
            <a:r>
              <a:rPr lang="en-US" sz="2800" dirty="0" smtClean="0"/>
              <a:t> in which the </a:t>
            </a:r>
            <a:r>
              <a:rPr lang="en-US" sz="2800" dirty="0"/>
              <a:t>heights of</a:t>
            </a:r>
            <a:r>
              <a:rPr lang="en-US" sz="2800" dirty="0" smtClean="0"/>
              <a:t> siblings can </a:t>
            </a:r>
            <a:r>
              <a:rPr lang="en-US" sz="2800" dirty="0"/>
              <a:t>differ by at most 1.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7920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92061" y="3432451"/>
            <a:ext cx="5268565" cy="3087688"/>
          </a:xfrm>
          <a:ln/>
        </p:spPr>
      </p:pic>
      <p:sp>
        <p:nvSpPr>
          <p:cNvPr id="8" name="TextBox 7"/>
          <p:cNvSpPr txBox="1"/>
          <p:nvPr/>
        </p:nvSpPr>
        <p:spPr>
          <a:xfrm>
            <a:off x="6860626" y="3901767"/>
            <a:ext cx="883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height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rot="10800000" flipV="1">
            <a:off x="6092166" y="4101821"/>
            <a:ext cx="768460" cy="39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229551" y="47347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12925" y="5464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4123" y="54976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4123" y="60194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4458" y="59871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34540" y="58302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77964" y="58347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8046" y="5280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60626" y="53130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228600"/>
          </a:xfrm>
        </p:spPr>
        <p:txBody>
          <a:bodyPr/>
          <a:lstStyle/>
          <a:p>
            <a:r>
              <a:rPr lang="en-US" dirty="0"/>
              <a:t>Height of an AVL Tree</a:t>
            </a:r>
          </a:p>
        </p:txBody>
      </p:sp>
      <p:sp>
        <p:nvSpPr>
          <p:cNvPr id="1781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92029" y="1129036"/>
            <a:ext cx="8990013" cy="48768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3028FF"/>
                </a:solidFill>
              </a:rPr>
              <a:t>Claim</a:t>
            </a:r>
            <a:r>
              <a:rPr lang="en-US" sz="2000" dirty="0" smtClean="0"/>
              <a:t>: The </a:t>
            </a:r>
            <a:r>
              <a:rPr lang="en-US" sz="2000" b="1" i="1" dirty="0" smtClean="0"/>
              <a:t>height</a:t>
            </a:r>
            <a:r>
              <a:rPr lang="en-US" sz="2000" dirty="0" smtClean="0"/>
              <a:t> of an AVL tree storing </a:t>
            </a:r>
            <a:r>
              <a:rPr lang="en-US" sz="2000" dirty="0" err="1" smtClean="0"/>
              <a:t>n</a:t>
            </a:r>
            <a:r>
              <a:rPr lang="en-US" sz="2000" dirty="0" smtClean="0"/>
              <a:t> keys is </a:t>
            </a:r>
            <a:r>
              <a:rPr lang="en-US" sz="2000" dirty="0" err="1" smtClean="0"/>
              <a:t>O(log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smtClean="0"/>
              <a:t>).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48462"/>
            <a:ext cx="7772400" cy="228600"/>
          </a:xfrm>
        </p:spPr>
        <p:txBody>
          <a:bodyPr/>
          <a:lstStyle/>
          <a:p>
            <a:r>
              <a:rPr lang="en-US" dirty="0"/>
              <a:t>Height of an AVL Tree</a:t>
            </a:r>
          </a:p>
        </p:txBody>
      </p:sp>
      <p:sp>
        <p:nvSpPr>
          <p:cNvPr id="1781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92029" y="763788"/>
            <a:ext cx="8990013" cy="6094211"/>
          </a:xfrm>
        </p:spPr>
        <p:txBody>
          <a:bodyPr/>
          <a:lstStyle/>
          <a:p>
            <a:r>
              <a:rPr lang="en-US" sz="2000" b="1" dirty="0" smtClean="0">
                <a:solidFill>
                  <a:srgbClr val="3028FF"/>
                </a:solidFill>
              </a:rPr>
              <a:t>Proof</a:t>
            </a:r>
            <a:r>
              <a:rPr lang="en-US" sz="2000" dirty="0" smtClean="0"/>
              <a:t>: We compute a lower bound </a:t>
            </a:r>
            <a:r>
              <a:rPr lang="en-US" sz="2000" b="1" dirty="0" err="1" smtClean="0"/>
              <a:t>n(h</a:t>
            </a:r>
            <a:r>
              <a:rPr lang="en-US" sz="2000" b="1" dirty="0" smtClean="0"/>
              <a:t>) </a:t>
            </a:r>
            <a:r>
              <a:rPr lang="en-US" sz="2000" dirty="0" smtClean="0"/>
              <a:t>on the number of internal nodes of an AVL tree of height </a:t>
            </a:r>
            <a:r>
              <a:rPr lang="en-US" sz="2000" dirty="0" err="1" smtClean="0"/>
              <a:t>h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Observe that </a:t>
            </a:r>
            <a:r>
              <a:rPr lang="en-US" sz="2000" dirty="0"/>
              <a:t>n(1) = 1 and n(2) = 2</a:t>
            </a:r>
          </a:p>
          <a:p>
            <a:r>
              <a:rPr lang="en-US" sz="2000" dirty="0"/>
              <a:t>For</a:t>
            </a:r>
            <a:r>
              <a:rPr lang="en-US" sz="2000" dirty="0" smtClean="0"/>
              <a:t> </a:t>
            </a:r>
            <a:r>
              <a:rPr lang="en-US" sz="2000" dirty="0"/>
              <a:t>h</a:t>
            </a:r>
            <a:r>
              <a:rPr lang="en-US" sz="2000" dirty="0" smtClean="0"/>
              <a:t> </a:t>
            </a:r>
            <a:r>
              <a:rPr lang="en-US" sz="2000" dirty="0"/>
              <a:t>&gt; 2, </a:t>
            </a:r>
            <a:r>
              <a:rPr lang="en-US" sz="2000" dirty="0" smtClean="0"/>
              <a:t>a minimal </a:t>
            </a:r>
            <a:r>
              <a:rPr lang="en-US" sz="2000" dirty="0"/>
              <a:t>AVL tree</a:t>
            </a:r>
            <a:r>
              <a:rPr lang="en-US" sz="2000" dirty="0" smtClean="0"/>
              <a:t> contains </a:t>
            </a:r>
            <a:r>
              <a:rPr lang="en-US" sz="2000" dirty="0"/>
              <a:t>the root node, one </a:t>
            </a:r>
            <a:r>
              <a:rPr lang="en-US" sz="2000" dirty="0" smtClean="0"/>
              <a:t>minimal AVL </a:t>
            </a:r>
            <a:r>
              <a:rPr lang="en-US" sz="2000" dirty="0"/>
              <a:t>subtree of height</a:t>
            </a:r>
            <a:r>
              <a:rPr lang="en-US" sz="2000" dirty="0" smtClean="0"/>
              <a:t> h - 1 </a:t>
            </a:r>
            <a:r>
              <a:rPr lang="en-US" sz="2000" dirty="0"/>
              <a:t>and another of height</a:t>
            </a:r>
            <a:r>
              <a:rPr lang="en-US" sz="2000" dirty="0" smtClean="0"/>
              <a:t> h - 2</a:t>
            </a:r>
            <a:r>
              <a:rPr lang="en-US" sz="2000" dirty="0"/>
              <a:t>.</a:t>
            </a:r>
          </a:p>
          <a:p>
            <a:r>
              <a:rPr lang="en-US" sz="2000" dirty="0"/>
              <a:t>That is, </a:t>
            </a:r>
            <a:r>
              <a:rPr lang="en-US" sz="2000" dirty="0" err="1"/>
              <a:t>n(h</a:t>
            </a:r>
            <a:r>
              <a:rPr lang="en-US" sz="2000" dirty="0"/>
              <a:t>) = 1 + </a:t>
            </a:r>
            <a:r>
              <a:rPr lang="en-US" sz="2000" dirty="0" err="1"/>
              <a:t>n(</a:t>
            </a:r>
            <a:r>
              <a:rPr lang="en-US" sz="2000" dirty="0" err="1" smtClean="0"/>
              <a:t>h</a:t>
            </a:r>
            <a:r>
              <a:rPr lang="en-US" sz="2000" dirty="0" smtClean="0"/>
              <a:t> - 1</a:t>
            </a:r>
            <a:r>
              <a:rPr lang="en-US" sz="2000" dirty="0"/>
              <a:t>) + </a:t>
            </a:r>
            <a:r>
              <a:rPr lang="en-US" sz="2000" dirty="0" err="1"/>
              <a:t>n(</a:t>
            </a:r>
            <a:r>
              <a:rPr lang="en-US" sz="2000" dirty="0" err="1" smtClean="0"/>
              <a:t>h</a:t>
            </a:r>
            <a:r>
              <a:rPr lang="en-US" sz="2000" dirty="0" smtClean="0"/>
              <a:t> - 2</a:t>
            </a:r>
            <a:r>
              <a:rPr lang="en-US" sz="2000" dirty="0"/>
              <a:t>)</a:t>
            </a:r>
          </a:p>
          <a:p>
            <a:r>
              <a:rPr lang="en-US" sz="2000" dirty="0"/>
              <a:t>Knowing </a:t>
            </a:r>
            <a:r>
              <a:rPr lang="en-US" sz="2000" dirty="0" err="1"/>
              <a:t>n(</a:t>
            </a:r>
            <a:r>
              <a:rPr lang="en-US" sz="2000" dirty="0" err="1" smtClean="0"/>
              <a:t>h</a:t>
            </a:r>
            <a:r>
              <a:rPr lang="en-US" sz="2000" dirty="0" smtClean="0"/>
              <a:t> - 1</a:t>
            </a:r>
            <a:r>
              <a:rPr lang="en-US" sz="2000" dirty="0"/>
              <a:t>) &gt; </a:t>
            </a:r>
            <a:r>
              <a:rPr lang="en-US" sz="2000" dirty="0" err="1"/>
              <a:t>n(</a:t>
            </a:r>
            <a:r>
              <a:rPr lang="en-US" sz="2000" dirty="0" err="1" smtClean="0"/>
              <a:t>h</a:t>
            </a:r>
            <a:r>
              <a:rPr lang="en-US" sz="2000" dirty="0" smtClean="0"/>
              <a:t> - 2</a:t>
            </a:r>
            <a:r>
              <a:rPr lang="en-US" sz="2000" dirty="0"/>
              <a:t>), we get </a:t>
            </a:r>
            <a:r>
              <a:rPr lang="en-US" sz="2000" dirty="0" err="1"/>
              <a:t>n(h</a:t>
            </a:r>
            <a:r>
              <a:rPr lang="en-US" sz="2000" dirty="0"/>
              <a:t>) &gt; 2n(</a:t>
            </a:r>
            <a:r>
              <a:rPr lang="en-US" sz="2000" dirty="0" smtClean="0"/>
              <a:t>h - 2</a:t>
            </a:r>
            <a:r>
              <a:rPr lang="en-US" sz="2000" dirty="0"/>
              <a:t>). So</a:t>
            </a:r>
          </a:p>
          <a:p>
            <a:pPr lvl="1">
              <a:buFont typeface="Wingdings" pitchFamily="38" charset="2"/>
              <a:buNone/>
            </a:pPr>
            <a:r>
              <a:rPr lang="en-US" sz="1800" dirty="0" err="1">
                <a:solidFill>
                  <a:schemeClr val="tx2"/>
                </a:solidFill>
              </a:rPr>
              <a:t>n(h</a:t>
            </a:r>
            <a:r>
              <a:rPr lang="en-US" sz="1800" dirty="0">
                <a:solidFill>
                  <a:schemeClr val="tx2"/>
                </a:solidFill>
              </a:rPr>
              <a:t>) &gt; 2n(</a:t>
            </a:r>
            <a:r>
              <a:rPr lang="en-US" sz="1800" dirty="0" smtClean="0">
                <a:solidFill>
                  <a:schemeClr val="tx2"/>
                </a:solidFill>
              </a:rPr>
              <a:t>h - 2</a:t>
            </a:r>
            <a:r>
              <a:rPr lang="en-US" sz="1800" dirty="0">
                <a:solidFill>
                  <a:schemeClr val="tx2"/>
                </a:solidFill>
              </a:rPr>
              <a:t>), </a:t>
            </a:r>
            <a:r>
              <a:rPr lang="en-US" sz="1800" dirty="0" err="1">
                <a:solidFill>
                  <a:schemeClr val="tx2"/>
                </a:solidFill>
              </a:rPr>
              <a:t>n(h</a:t>
            </a:r>
            <a:r>
              <a:rPr lang="en-US" sz="1800" dirty="0">
                <a:solidFill>
                  <a:schemeClr val="tx2"/>
                </a:solidFill>
              </a:rPr>
              <a:t>) &gt; 4n(</a:t>
            </a:r>
            <a:r>
              <a:rPr lang="en-US" sz="1800" dirty="0" smtClean="0">
                <a:solidFill>
                  <a:schemeClr val="tx2"/>
                </a:solidFill>
              </a:rPr>
              <a:t>h - 4</a:t>
            </a:r>
            <a:r>
              <a:rPr lang="en-US" sz="1800" dirty="0">
                <a:solidFill>
                  <a:schemeClr val="tx2"/>
                </a:solidFill>
              </a:rPr>
              <a:t>), </a:t>
            </a:r>
            <a:r>
              <a:rPr lang="en-US" sz="1800" dirty="0" err="1">
                <a:solidFill>
                  <a:schemeClr val="tx2"/>
                </a:solidFill>
              </a:rPr>
              <a:t>n(h</a:t>
            </a:r>
            <a:r>
              <a:rPr lang="en-US" sz="1800" dirty="0">
                <a:solidFill>
                  <a:schemeClr val="tx2"/>
                </a:solidFill>
              </a:rPr>
              <a:t>) &gt; 8n(</a:t>
            </a:r>
            <a:r>
              <a:rPr lang="en-US" sz="1800" dirty="0" smtClean="0">
                <a:solidFill>
                  <a:schemeClr val="tx2"/>
                </a:solidFill>
              </a:rPr>
              <a:t>n - 6</a:t>
            </a:r>
            <a:r>
              <a:rPr lang="en-US" sz="1800" dirty="0">
                <a:solidFill>
                  <a:schemeClr val="tx2"/>
                </a:solidFill>
              </a:rPr>
              <a:t>), …</a:t>
            </a:r>
            <a:r>
              <a:rPr lang="en-US" sz="1800" dirty="0" smtClean="0">
                <a:solidFill>
                  <a:schemeClr val="tx2"/>
                </a:solidFill>
              </a:rPr>
              <a:t> &gt; </a:t>
            </a:r>
            <a:r>
              <a:rPr lang="en-US" sz="1800" dirty="0">
                <a:solidFill>
                  <a:schemeClr val="tx2"/>
                </a:solidFill>
              </a:rPr>
              <a:t>2</a:t>
            </a:r>
            <a:r>
              <a:rPr lang="en-US" sz="1800" baseline="30000" dirty="0">
                <a:solidFill>
                  <a:schemeClr val="tx2"/>
                </a:solidFill>
              </a:rPr>
              <a:t>i</a:t>
            </a:r>
            <a:r>
              <a:rPr lang="en-US" sz="1800" dirty="0">
                <a:solidFill>
                  <a:schemeClr val="tx2"/>
                </a:solidFill>
              </a:rPr>
              <a:t>n(</a:t>
            </a:r>
            <a:r>
              <a:rPr lang="en-US" sz="1800" dirty="0" smtClean="0">
                <a:solidFill>
                  <a:schemeClr val="tx2"/>
                </a:solidFill>
              </a:rPr>
              <a:t>h - 2i)</a:t>
            </a:r>
            <a:endParaRPr lang="en-US" sz="1800" dirty="0" smtClean="0"/>
          </a:p>
          <a:p>
            <a:r>
              <a:rPr lang="en-US" sz="2000" dirty="0" smtClean="0"/>
              <a:t>If </a:t>
            </a:r>
            <a:r>
              <a:rPr lang="en-US" sz="2000" dirty="0" err="1" smtClean="0"/>
              <a:t>h</a:t>
            </a:r>
            <a:r>
              <a:rPr lang="en-US" sz="2000" dirty="0" smtClean="0"/>
              <a:t> is even, we let </a:t>
            </a:r>
            <a:r>
              <a:rPr lang="en-US" sz="2000" dirty="0" err="1" smtClean="0"/>
              <a:t>i</a:t>
            </a:r>
            <a:r>
              <a:rPr lang="en-US" sz="2000" dirty="0" smtClean="0"/>
              <a:t> = h/2-1, so that </a:t>
            </a:r>
            <a:r>
              <a:rPr lang="en-US" sz="2000" dirty="0" err="1" smtClean="0"/>
              <a:t>n(h</a:t>
            </a:r>
            <a:r>
              <a:rPr lang="en-US" sz="2000" dirty="0" smtClean="0"/>
              <a:t>) &gt; 2</a:t>
            </a:r>
            <a:r>
              <a:rPr lang="en-US" sz="2000" baseline="30000" dirty="0" smtClean="0"/>
              <a:t>h/2-1</a:t>
            </a:r>
            <a:r>
              <a:rPr lang="en-US" sz="2000" dirty="0" smtClean="0"/>
              <a:t>n(2) = 2</a:t>
            </a:r>
            <a:r>
              <a:rPr lang="en-US" sz="2000" baseline="30000" dirty="0" smtClean="0"/>
              <a:t>h/2</a:t>
            </a:r>
          </a:p>
          <a:p>
            <a:r>
              <a:rPr lang="en-US" sz="2000" dirty="0" smtClean="0"/>
              <a:t>If </a:t>
            </a:r>
            <a:r>
              <a:rPr lang="en-US" sz="2000" dirty="0" err="1" smtClean="0"/>
              <a:t>h</a:t>
            </a:r>
            <a:r>
              <a:rPr lang="en-US" sz="2000" dirty="0" smtClean="0"/>
              <a:t> is odd, we let </a:t>
            </a:r>
            <a:r>
              <a:rPr lang="en-US" sz="2000" dirty="0" err="1" smtClean="0"/>
              <a:t>i</a:t>
            </a:r>
            <a:r>
              <a:rPr lang="en-US" sz="2000" dirty="0" smtClean="0"/>
              <a:t> = h/2-1/2, so that </a:t>
            </a:r>
            <a:r>
              <a:rPr lang="en-US" sz="2000" dirty="0" err="1" smtClean="0"/>
              <a:t>n(h</a:t>
            </a:r>
            <a:r>
              <a:rPr lang="en-US" sz="2000" dirty="0" smtClean="0"/>
              <a:t>) &gt; 2</a:t>
            </a:r>
            <a:r>
              <a:rPr lang="en-US" sz="2000" baseline="30000" dirty="0" smtClean="0"/>
              <a:t>h/2-1/2</a:t>
            </a:r>
            <a:r>
              <a:rPr lang="en-US" sz="2000" dirty="0" smtClean="0"/>
              <a:t>n(1) = 2</a:t>
            </a:r>
            <a:r>
              <a:rPr lang="en-US" sz="2000" baseline="30000" dirty="0" smtClean="0"/>
              <a:t>h/2-1/2</a:t>
            </a:r>
          </a:p>
          <a:p>
            <a:r>
              <a:rPr lang="en-US" sz="2000" dirty="0" smtClean="0"/>
              <a:t>In either case, </a:t>
            </a:r>
            <a:r>
              <a:rPr lang="en-US" sz="2000" dirty="0" err="1" smtClean="0"/>
              <a:t>n(h</a:t>
            </a:r>
            <a:r>
              <a:rPr lang="en-US" sz="2000" dirty="0" smtClean="0"/>
              <a:t>) &gt; 2</a:t>
            </a:r>
            <a:r>
              <a:rPr lang="en-US" sz="2000" baseline="30000" dirty="0" smtClean="0"/>
              <a:t>h/2-1</a:t>
            </a:r>
          </a:p>
          <a:p>
            <a:r>
              <a:rPr lang="en-US" sz="2000" dirty="0"/>
              <a:t>Taking logarithms: </a:t>
            </a:r>
            <a:r>
              <a:rPr lang="en-US" sz="2000" dirty="0" err="1"/>
              <a:t>h</a:t>
            </a:r>
            <a:r>
              <a:rPr lang="en-US" sz="2000" dirty="0"/>
              <a:t> &lt; </a:t>
            </a:r>
            <a:r>
              <a:rPr lang="en-US" sz="2000" dirty="0" smtClean="0"/>
              <a:t>2log(n</a:t>
            </a:r>
            <a:r>
              <a:rPr lang="en-US" sz="2000" dirty="0"/>
              <a:t>(h</a:t>
            </a:r>
            <a:r>
              <a:rPr lang="en-US" sz="2000" dirty="0" smtClean="0"/>
              <a:t>)) </a:t>
            </a:r>
            <a:r>
              <a:rPr lang="en-US" sz="2000" dirty="0"/>
              <a:t>+2</a:t>
            </a:r>
          </a:p>
          <a:p>
            <a:r>
              <a:rPr lang="en-US" sz="2000" dirty="0"/>
              <a:t>Thus the height of an AVL tree is </a:t>
            </a:r>
            <a:r>
              <a:rPr lang="en-US" sz="2000" dirty="0" err="1"/>
              <a:t>O(log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grpSp>
        <p:nvGrpSpPr>
          <p:cNvPr id="2" name="Group 1052"/>
          <p:cNvGrpSpPr>
            <a:grpSpLocks/>
          </p:cNvGrpSpPr>
          <p:nvPr/>
        </p:nvGrpSpPr>
        <p:grpSpPr bwMode="auto">
          <a:xfrm>
            <a:off x="5029228" y="1225373"/>
            <a:ext cx="1282870" cy="745393"/>
            <a:chOff x="3984" y="144"/>
            <a:chExt cx="1487" cy="864"/>
          </a:xfrm>
        </p:grpSpPr>
        <p:sp>
          <p:nvSpPr>
            <p:cNvPr id="178185" name="Oval 1033"/>
            <p:cNvSpPr>
              <a:spLocks noChangeArrowheads="1"/>
            </p:cNvSpPr>
            <p:nvPr/>
          </p:nvSpPr>
          <p:spPr bwMode="auto">
            <a:xfrm>
              <a:off x="4545" y="254"/>
              <a:ext cx="156" cy="16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100" dirty="0">
                  <a:solidFill>
                    <a:schemeClr val="tx2"/>
                  </a:solidFill>
                  <a:latin typeface="Times New Roman" pitchFamily="38" charset="0"/>
                  <a:sym typeface="Symbol" pitchFamily="38" charset="2"/>
                </a:rPr>
                <a:t>3</a:t>
              </a:r>
            </a:p>
          </p:txBody>
        </p:sp>
        <p:sp>
          <p:nvSpPr>
            <p:cNvPr id="178186" name="Rectangle 1034"/>
            <p:cNvSpPr>
              <a:spLocks noChangeAspect="1" noChangeArrowheads="1"/>
            </p:cNvSpPr>
            <p:nvPr/>
          </p:nvSpPr>
          <p:spPr bwMode="auto">
            <a:xfrm>
              <a:off x="4368" y="549"/>
              <a:ext cx="112" cy="118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cxnSp>
          <p:nvCxnSpPr>
            <p:cNvPr id="178187" name="AutoShape 1035"/>
            <p:cNvCxnSpPr>
              <a:cxnSpLocks noChangeShapeType="1"/>
              <a:stCxn id="178186" idx="0"/>
              <a:endCxn id="178185" idx="3"/>
            </p:cNvCxnSpPr>
            <p:nvPr/>
          </p:nvCxnSpPr>
          <p:spPr bwMode="auto">
            <a:xfrm flipV="1">
              <a:off x="4424" y="399"/>
              <a:ext cx="145" cy="14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8193" name="Oval 1041"/>
            <p:cNvSpPr>
              <a:spLocks noChangeArrowheads="1"/>
            </p:cNvSpPr>
            <p:nvPr/>
          </p:nvSpPr>
          <p:spPr bwMode="auto">
            <a:xfrm>
              <a:off x="4749" y="547"/>
              <a:ext cx="155" cy="16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100">
                  <a:solidFill>
                    <a:schemeClr val="tx2"/>
                  </a:solidFill>
                  <a:latin typeface="Times New Roman" pitchFamily="38" charset="0"/>
                  <a:sym typeface="Symbol" pitchFamily="38" charset="2"/>
                </a:rPr>
                <a:t>4</a:t>
              </a:r>
            </a:p>
          </p:txBody>
        </p:sp>
        <p:sp>
          <p:nvSpPr>
            <p:cNvPr id="178194" name="Rectangle 1042"/>
            <p:cNvSpPr>
              <a:spLocks noChangeAspect="1" noChangeArrowheads="1"/>
            </p:cNvSpPr>
            <p:nvPr/>
          </p:nvSpPr>
          <p:spPr bwMode="auto">
            <a:xfrm>
              <a:off x="4628" y="842"/>
              <a:ext cx="112" cy="118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8195" name="Rectangle 1043"/>
            <p:cNvSpPr>
              <a:spLocks noChangeAspect="1" noChangeArrowheads="1"/>
            </p:cNvSpPr>
            <p:nvPr/>
          </p:nvSpPr>
          <p:spPr bwMode="auto">
            <a:xfrm>
              <a:off x="4942" y="842"/>
              <a:ext cx="112" cy="118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cxnSp>
          <p:nvCxnSpPr>
            <p:cNvPr id="178196" name="AutoShape 1044"/>
            <p:cNvCxnSpPr>
              <a:cxnSpLocks noChangeShapeType="1"/>
              <a:stCxn id="178195" idx="0"/>
              <a:endCxn id="178193" idx="5"/>
            </p:cNvCxnSpPr>
            <p:nvPr/>
          </p:nvCxnSpPr>
          <p:spPr bwMode="auto">
            <a:xfrm flipH="1" flipV="1">
              <a:off x="4882" y="692"/>
              <a:ext cx="116" cy="14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197" name="AutoShape 1045"/>
            <p:cNvCxnSpPr>
              <a:cxnSpLocks noChangeShapeType="1"/>
              <a:stCxn id="178194" idx="0"/>
              <a:endCxn id="178193" idx="3"/>
            </p:cNvCxnSpPr>
            <p:nvPr/>
          </p:nvCxnSpPr>
          <p:spPr bwMode="auto">
            <a:xfrm flipV="1">
              <a:off x="4684" y="692"/>
              <a:ext cx="87" cy="14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8198" name="AutoShape 1046"/>
            <p:cNvCxnSpPr>
              <a:cxnSpLocks noChangeShapeType="1"/>
              <a:stCxn id="178193" idx="0"/>
              <a:endCxn id="178185" idx="5"/>
            </p:cNvCxnSpPr>
            <p:nvPr/>
          </p:nvCxnSpPr>
          <p:spPr bwMode="auto">
            <a:xfrm flipH="1" flipV="1">
              <a:off x="4678" y="399"/>
              <a:ext cx="149" cy="143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</p:cxnSp>
        <p:sp>
          <p:nvSpPr>
            <p:cNvPr id="178200" name="Text Box 1048"/>
            <p:cNvSpPr txBox="1">
              <a:spLocks noChangeArrowheads="1"/>
            </p:cNvSpPr>
            <p:nvPr/>
          </p:nvSpPr>
          <p:spPr bwMode="auto">
            <a:xfrm>
              <a:off x="4944" y="480"/>
              <a:ext cx="527" cy="30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100" b="1">
                  <a:solidFill>
                    <a:schemeClr val="tx2"/>
                  </a:solidFill>
                </a:rPr>
                <a:t>n(1)</a:t>
              </a:r>
              <a:endParaRPr lang="en-US" sz="1100" b="1" i="1">
                <a:solidFill>
                  <a:schemeClr val="tx2"/>
                </a:solidFill>
              </a:endParaRPr>
            </a:p>
          </p:txBody>
        </p:sp>
        <p:sp>
          <p:nvSpPr>
            <p:cNvPr id="178201" name="Text Box 1049"/>
            <p:cNvSpPr txBox="1">
              <a:spLocks noChangeArrowheads="1"/>
            </p:cNvSpPr>
            <p:nvPr/>
          </p:nvSpPr>
          <p:spPr bwMode="auto">
            <a:xfrm>
              <a:off x="4033" y="192"/>
              <a:ext cx="527" cy="30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100" b="1"/>
                <a:t>n(2)</a:t>
              </a:r>
              <a:endParaRPr lang="en-US" sz="1100" b="1" i="1"/>
            </a:p>
          </p:txBody>
        </p:sp>
        <p:sp>
          <p:nvSpPr>
            <p:cNvPr id="178202" name="AutoShape 1050"/>
            <p:cNvSpPr>
              <a:spLocks noChangeArrowheads="1"/>
            </p:cNvSpPr>
            <p:nvPr/>
          </p:nvSpPr>
          <p:spPr bwMode="auto">
            <a:xfrm>
              <a:off x="4416" y="432"/>
              <a:ext cx="768" cy="528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78203" name="AutoShape 1051"/>
            <p:cNvSpPr>
              <a:spLocks noChangeArrowheads="1"/>
            </p:cNvSpPr>
            <p:nvPr/>
          </p:nvSpPr>
          <p:spPr bwMode="auto">
            <a:xfrm>
              <a:off x="3984" y="144"/>
              <a:ext cx="1296" cy="864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5541195" y="2364987"/>
            <a:ext cx="3402869" cy="1113475"/>
            <a:chOff x="5541195" y="2364987"/>
            <a:chExt cx="3402869" cy="1113475"/>
          </a:xfrm>
        </p:grpSpPr>
        <p:sp>
          <p:nvSpPr>
            <p:cNvPr id="68" name="Oval 67"/>
            <p:cNvSpPr/>
            <p:nvPr/>
          </p:nvSpPr>
          <p:spPr bwMode="auto">
            <a:xfrm>
              <a:off x="5541195" y="2576639"/>
              <a:ext cx="2824029" cy="901823"/>
            </a:xfrm>
            <a:prstGeom prst="ellipse">
              <a:avLst/>
            </a:prstGeom>
            <a:solidFill>
              <a:schemeClr val="bg1">
                <a:lumMod val="50000"/>
                <a:alpha val="3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758974" y="2364987"/>
              <a:ext cx="1185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Problem!</a:t>
              </a:r>
              <a:endParaRPr lang="en-US" b="1" dirty="0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2526657" y="1932479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790475" y="288031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486800" y="385575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22982" y="38563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959164" y="293552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3" name="Straight Connector 12"/>
          <p:cNvCxnSpPr>
            <a:endCxn id="6" idx="7"/>
          </p:cNvCxnSpPr>
          <p:nvPr/>
        </p:nvCxnSpPr>
        <p:spPr bwMode="auto">
          <a:xfrm rot="10800000" flipV="1">
            <a:off x="2159644" y="236498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6" name="Straight Connector 15"/>
          <p:cNvCxnSpPr>
            <a:endCxn id="9" idx="0"/>
          </p:cNvCxnSpPr>
          <p:nvPr/>
        </p:nvCxnSpPr>
        <p:spPr bwMode="auto">
          <a:xfrm rot="16200000" flipH="1">
            <a:off x="2646029" y="2470553"/>
            <a:ext cx="570540" cy="35940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20" name="Straight Connector 19"/>
          <p:cNvCxnSpPr>
            <a:endCxn id="7" idx="0"/>
          </p:cNvCxnSpPr>
          <p:nvPr/>
        </p:nvCxnSpPr>
        <p:spPr bwMode="auto">
          <a:xfrm rot="5400000">
            <a:off x="1550943" y="340051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22" name="Straight Connector 21"/>
          <p:cNvCxnSpPr/>
          <p:nvPr/>
        </p:nvCxnSpPr>
        <p:spPr bwMode="auto">
          <a:xfrm rot="16200000" flipH="1">
            <a:off x="1918768" y="340023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4" name="TextBox 23"/>
          <p:cNvSpPr txBox="1"/>
          <p:nvPr/>
        </p:nvSpPr>
        <p:spPr>
          <a:xfrm>
            <a:off x="2585871" y="193247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49660" y="288031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88020" y="368704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24202" y="367016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0384" y="27570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91695" y="271103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50166" y="1763202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022792" y="193191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286610" y="287975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6719117" y="385575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455299" y="2934964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36" name="Straight Connector 35"/>
          <p:cNvCxnSpPr>
            <a:endCxn id="32" idx="7"/>
          </p:cNvCxnSpPr>
          <p:nvPr/>
        </p:nvCxnSpPr>
        <p:spPr bwMode="auto">
          <a:xfrm rot="10800000" flipV="1">
            <a:off x="6655779" y="236442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>
            <a:endCxn id="35" idx="0"/>
          </p:cNvCxnSpPr>
          <p:nvPr/>
        </p:nvCxnSpPr>
        <p:spPr bwMode="auto">
          <a:xfrm rot="16200000" flipH="1">
            <a:off x="7142164" y="2469991"/>
            <a:ext cx="570540" cy="35940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9" name="Straight Connector 38"/>
          <p:cNvCxnSpPr/>
          <p:nvPr/>
        </p:nvCxnSpPr>
        <p:spPr bwMode="auto">
          <a:xfrm rot="16200000" flipH="1">
            <a:off x="6414903" y="339967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40" name="TextBox 39"/>
          <p:cNvSpPr txBox="1"/>
          <p:nvPr/>
        </p:nvSpPr>
        <p:spPr>
          <a:xfrm>
            <a:off x="7082006" y="193191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45795" y="28797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20337" y="3669602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56519" y="275648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938740" y="1762640"/>
            <a:ext cx="2055632" cy="3344624"/>
            <a:chOff x="4938740" y="1762640"/>
            <a:chExt cx="2055632" cy="3344624"/>
          </a:xfrm>
        </p:grpSpPr>
        <p:sp>
          <p:nvSpPr>
            <p:cNvPr id="56" name="Oval 55"/>
            <p:cNvSpPr/>
            <p:nvPr/>
          </p:nvSpPr>
          <p:spPr bwMode="auto">
            <a:xfrm>
              <a:off x="5541195" y="382758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 bwMode="auto">
            <a:xfrm>
              <a:off x="5237520" y="4803027"/>
              <a:ext cx="303675" cy="303675"/>
            </a:xfrm>
            <a:prstGeom prst="roundRect">
              <a:avLst/>
            </a:prstGeom>
            <a:solidFill>
              <a:schemeClr val="tx2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 bwMode="auto">
            <a:xfrm>
              <a:off x="5973702" y="4803589"/>
              <a:ext cx="303675" cy="303675"/>
            </a:xfrm>
            <a:prstGeom prst="roundRect">
              <a:avLst/>
            </a:prstGeom>
            <a:solidFill>
              <a:schemeClr val="tx2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60" name="Straight Connector 59"/>
            <p:cNvCxnSpPr>
              <a:endCxn id="57" idx="0"/>
            </p:cNvCxnSpPr>
            <p:nvPr/>
          </p:nvCxnSpPr>
          <p:spPr bwMode="auto">
            <a:xfrm rot="5400000">
              <a:off x="5301663" y="4347788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5669488" y="4347506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2" name="TextBox 61"/>
            <p:cNvSpPr txBox="1"/>
            <p:nvPr/>
          </p:nvSpPr>
          <p:spPr>
            <a:xfrm>
              <a:off x="5600380" y="3827585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38740" y="4634312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0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4922" y="4617435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0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242415" y="3658308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87830" y="2710475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46301" y="1762640"/>
              <a:ext cx="11480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height = 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59" name="Straight Connector 58"/>
          <p:cNvCxnSpPr>
            <a:endCxn id="56" idx="7"/>
          </p:cNvCxnSpPr>
          <p:nvPr/>
        </p:nvCxnSpPr>
        <p:spPr bwMode="auto">
          <a:xfrm rot="10800000" flipV="1">
            <a:off x="5910364" y="331225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6" name="Right Arrow 65"/>
          <p:cNvSpPr/>
          <p:nvPr/>
        </p:nvSpPr>
        <p:spPr bwMode="auto">
          <a:xfrm>
            <a:off x="4058376" y="2880314"/>
            <a:ext cx="1030699" cy="21472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75549" y="2576639"/>
            <a:ext cx="109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Insert(2)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</a:p>
          <a:p>
            <a:r>
              <a:rPr lang="en-US" dirty="0" smtClean="0"/>
              <a:t>AVL Trees</a:t>
            </a:r>
          </a:p>
          <a:p>
            <a:r>
              <a:rPr lang="en-US" dirty="0" smtClean="0"/>
              <a:t>Splay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522"/>
            <a:ext cx="8229600" cy="566447"/>
          </a:xfrm>
        </p:spPr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198" name="Content Placeholder 197"/>
          <p:cNvSpPr>
            <a:spLocks noGrp="1"/>
          </p:cNvSpPr>
          <p:nvPr>
            <p:ph idx="1"/>
          </p:nvPr>
        </p:nvSpPr>
        <p:spPr>
          <a:xfrm>
            <a:off x="220864" y="886243"/>
            <a:ext cx="8465936" cy="4957054"/>
          </a:xfrm>
        </p:spPr>
        <p:txBody>
          <a:bodyPr/>
          <a:lstStyle/>
          <a:p>
            <a:r>
              <a:rPr lang="en-US" dirty="0" smtClean="0"/>
              <a:t>Imbalance may occur at any ancestor of the inserted node.</a:t>
            </a:r>
            <a:endParaRPr lang="en-US" dirty="0"/>
          </a:p>
        </p:txBody>
      </p:sp>
      <p:sp>
        <p:nvSpPr>
          <p:cNvPr id="66" name="Right Arrow 65"/>
          <p:cNvSpPr/>
          <p:nvPr/>
        </p:nvSpPr>
        <p:spPr bwMode="auto">
          <a:xfrm>
            <a:off x="4470269" y="2857605"/>
            <a:ext cx="1030699" cy="21472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87442" y="2553930"/>
            <a:ext cx="109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Insert(2)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801819" y="197542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393918" y="292326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 flipV="1">
            <a:off x="1751364" y="2407935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72" name="TextBox 71"/>
          <p:cNvSpPr txBox="1"/>
          <p:nvPr/>
        </p:nvSpPr>
        <p:spPr>
          <a:xfrm>
            <a:off x="2861033" y="1975427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53103" y="29232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48503" y="387109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081010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776796" y="43910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2" name="TextBox 81"/>
          <p:cNvSpPr txBox="1"/>
          <p:nvPr/>
        </p:nvSpPr>
        <p:spPr>
          <a:xfrm>
            <a:off x="707688" y="38710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2230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9723" y="370181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95138" y="275398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25328" y="1806150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rot="10800000" flipV="1">
            <a:off x="1017672" y="335576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3569928" y="2917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3266253" y="389251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002435" y="389307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2" name="Straight Connector 91"/>
          <p:cNvCxnSpPr>
            <a:endCxn id="90" idx="0"/>
          </p:cNvCxnSpPr>
          <p:nvPr/>
        </p:nvCxnSpPr>
        <p:spPr bwMode="auto">
          <a:xfrm rot="5400000">
            <a:off x="3330397" y="3437277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3" name="Straight Connector 92"/>
          <p:cNvCxnSpPr/>
          <p:nvPr/>
        </p:nvCxnSpPr>
        <p:spPr bwMode="auto">
          <a:xfrm rot="16200000" flipH="1">
            <a:off x="3698221" y="3436996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4" name="TextBox 93"/>
          <p:cNvSpPr txBox="1"/>
          <p:nvPr/>
        </p:nvSpPr>
        <p:spPr>
          <a:xfrm>
            <a:off x="3629113" y="2917075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958270" y="3714600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03655" y="370692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271148" y="2775404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3026759" y="2407934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0" name="Rounded Rectangle 119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TextBox 122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39" name="Oval 13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2" name="Straight Connector 14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43" name="Straight Connector 14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4" name="TextBox 14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376444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335062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5449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 rot="5400000">
            <a:off x="408689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0" name="TextBox 149"/>
          <p:cNvSpPr txBox="1"/>
          <p:nvPr/>
        </p:nvSpPr>
        <p:spPr>
          <a:xfrm>
            <a:off x="4077664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51" name="Straight Connector 150"/>
          <p:cNvCxnSpPr/>
          <p:nvPr/>
        </p:nvCxnSpPr>
        <p:spPr bwMode="auto">
          <a:xfrm rot="10800000" flipH="1" flipV="1">
            <a:off x="1597361" y="3355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2" name="Oval 151"/>
          <p:cNvSpPr/>
          <p:nvPr/>
        </p:nvSpPr>
        <p:spPr bwMode="auto">
          <a:xfrm>
            <a:off x="2065637" y="386342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498144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54" name="Straight Connector 153"/>
          <p:cNvCxnSpPr/>
          <p:nvPr/>
        </p:nvCxnSpPr>
        <p:spPr bwMode="auto">
          <a:xfrm rot="16200000" flipH="1">
            <a:off x="2193930" y="438334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5" name="TextBox 154"/>
          <p:cNvSpPr txBox="1"/>
          <p:nvPr/>
        </p:nvSpPr>
        <p:spPr>
          <a:xfrm>
            <a:off x="2124822" y="38634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2199364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766857" y="36941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1752196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452583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 rot="5400000">
            <a:off x="1825823" y="438278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4" name="Oval 163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7" name="TextBox 166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9" name="Oval 168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75" name="Oval 174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7" name="Rounded Rectangle 176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78" name="Straight Connector 177"/>
          <p:cNvCxnSpPr>
            <a:endCxn id="176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79" name="Straight Connector 178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0" name="TextBox 179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85" name="Straight Connector 184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6" name="Oval 185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9" name="TextBox 188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92" name="Rounded Rectangle 191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94" name="Straight Connector 193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96" name="Oval 195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882830" y="2986038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33" y="973404"/>
            <a:ext cx="6053003" cy="4957054"/>
          </a:xfrm>
        </p:spPr>
        <p:txBody>
          <a:bodyPr/>
          <a:lstStyle/>
          <a:p>
            <a:r>
              <a:rPr lang="en-US" dirty="0" smtClean="0"/>
              <a:t>Step 1:  Search</a:t>
            </a:r>
          </a:p>
          <a:p>
            <a:pPr lvl="1"/>
            <a:r>
              <a:rPr lang="en-US" dirty="0" smtClean="0"/>
              <a:t>Starting at the inserted node, traverse toward the root until an imbalance is discovered.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" name="TextBox 5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444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0" name="TextBox 19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7" name="Oval 26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1" name="Straight Connector 30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2" name="TextBox 31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8" name="Oval 37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41" name="TextBox 40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grpSp>
        <p:nvGrpSpPr>
          <p:cNvPr id="52" name="Group 51"/>
          <p:cNvGrpSpPr/>
          <p:nvPr/>
        </p:nvGrpSpPr>
        <p:grpSpPr>
          <a:xfrm>
            <a:off x="5528900" y="2650255"/>
            <a:ext cx="3461594" cy="901823"/>
            <a:chOff x="5528900" y="2650255"/>
            <a:chExt cx="3461594" cy="901823"/>
          </a:xfrm>
        </p:grpSpPr>
        <p:sp>
          <p:nvSpPr>
            <p:cNvPr id="47" name="Oval 46"/>
            <p:cNvSpPr/>
            <p:nvPr/>
          </p:nvSpPr>
          <p:spPr bwMode="auto">
            <a:xfrm>
              <a:off x="5528900" y="2650255"/>
              <a:ext cx="3461594" cy="901823"/>
            </a:xfrm>
            <a:prstGeom prst="ellipse">
              <a:avLst/>
            </a:prstGeom>
            <a:solidFill>
              <a:schemeClr val="bg1">
                <a:lumMod val="50000"/>
                <a:alpha val="3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82830" y="2986038"/>
              <a:ext cx="1185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Problem!</a:t>
              </a:r>
              <a:endParaRPr lang="en-US" b="1" dirty="0"/>
            </a:p>
          </p:txBody>
        </p:sp>
      </p:grpSp>
      <p:cxnSp>
        <p:nvCxnSpPr>
          <p:cNvPr id="50" name="Straight Arrow Connector 49"/>
          <p:cNvCxnSpPr/>
          <p:nvPr/>
        </p:nvCxnSpPr>
        <p:spPr bwMode="auto">
          <a:xfrm rot="5400000" flipH="1" flipV="1">
            <a:off x="4260835" y="3943435"/>
            <a:ext cx="718076" cy="7180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rot="5400000" flipH="1" flipV="1">
            <a:off x="5047382" y="3183442"/>
            <a:ext cx="718076" cy="7180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dirty="0" smtClean="0"/>
              <a:t>Step 2:  Repair</a:t>
            </a:r>
          </a:p>
          <a:p>
            <a:pPr lvl="1"/>
            <a:r>
              <a:rPr lang="en-US" dirty="0" smtClean="0"/>
              <a:t>The repair strategy is called </a:t>
            </a:r>
            <a:r>
              <a:rPr lang="en-US" b="1" dirty="0" err="1" smtClean="0">
                <a:solidFill>
                  <a:srgbClr val="800000"/>
                </a:solidFill>
              </a:rPr>
              <a:t>trinode</a:t>
            </a:r>
            <a:r>
              <a:rPr lang="en-US" b="1" dirty="0" smtClean="0">
                <a:solidFill>
                  <a:srgbClr val="800000"/>
                </a:solidFill>
              </a:rPr>
              <a:t> restructuring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are distinguished:</a:t>
            </a:r>
          </a:p>
          <a:p>
            <a:pPr lvl="2"/>
            <a:r>
              <a:rPr lang="en-US" dirty="0" err="1" smtClean="0"/>
              <a:t>z</a:t>
            </a:r>
            <a:r>
              <a:rPr lang="en-US" dirty="0" smtClean="0"/>
              <a:t> = the parent of the high sibling</a:t>
            </a:r>
          </a:p>
          <a:p>
            <a:pPr lvl="2"/>
            <a:r>
              <a:rPr lang="en-US" dirty="0" err="1" smtClean="0"/>
              <a:t>y</a:t>
            </a:r>
            <a:r>
              <a:rPr lang="en-US" dirty="0" smtClean="0"/>
              <a:t> = the high sibling</a:t>
            </a:r>
          </a:p>
          <a:p>
            <a:pPr lvl="2"/>
            <a:r>
              <a:rPr lang="en-US" dirty="0" err="1" smtClean="0"/>
              <a:t>x</a:t>
            </a:r>
            <a:r>
              <a:rPr lang="en-US" dirty="0" smtClean="0"/>
              <a:t> = the high child of the high sibling</a:t>
            </a:r>
          </a:p>
          <a:p>
            <a:pPr lvl="1"/>
            <a:r>
              <a:rPr lang="en-US" dirty="0" smtClean="0"/>
              <a:t>We can now think of the subtree rooted at z as consisting of these 3 nodes plus their 4 </a:t>
            </a:r>
            <a:r>
              <a:rPr lang="en-US" dirty="0" err="1" smtClean="0"/>
              <a:t>subtrees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" name="TextBox 5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59271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0" name="TextBox 19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7" name="Oval 26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1" name="Straight Connector 30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2" name="TextBox 31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8" name="Oval 37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41" name="TextBox 40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grpSp>
        <p:nvGrpSpPr>
          <p:cNvPr id="49" name="Group 51"/>
          <p:cNvGrpSpPr/>
          <p:nvPr/>
        </p:nvGrpSpPr>
        <p:grpSpPr>
          <a:xfrm>
            <a:off x="5528900" y="2650255"/>
            <a:ext cx="3461594" cy="901823"/>
            <a:chOff x="5528900" y="2650255"/>
            <a:chExt cx="3461594" cy="901823"/>
          </a:xfrm>
        </p:grpSpPr>
        <p:sp>
          <p:nvSpPr>
            <p:cNvPr id="47" name="Oval 46"/>
            <p:cNvSpPr/>
            <p:nvPr/>
          </p:nvSpPr>
          <p:spPr bwMode="auto">
            <a:xfrm>
              <a:off x="5528900" y="2650255"/>
              <a:ext cx="3461594" cy="901823"/>
            </a:xfrm>
            <a:prstGeom prst="ellipse">
              <a:avLst/>
            </a:prstGeom>
            <a:solidFill>
              <a:schemeClr val="bg1">
                <a:lumMod val="50000"/>
                <a:alpha val="3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82830" y="2986038"/>
              <a:ext cx="1185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Problem!</a:t>
              </a:r>
              <a:endParaRPr lang="en-US" b="1" dirty="0"/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4734409" y="2353760"/>
            <a:ext cx="2673050" cy="5723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3414189" y="3183442"/>
            <a:ext cx="2593254" cy="1181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4911049" y="3902080"/>
            <a:ext cx="427600" cy="1673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352"/>
            <a:ext cx="8229600" cy="566447"/>
          </a:xfrm>
        </p:spPr>
        <p:txBody>
          <a:bodyPr/>
          <a:lstStyle/>
          <a:p>
            <a:r>
              <a:rPr lang="en-US" dirty="0" smtClean="0"/>
              <a:t>Insertion: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778022"/>
            <a:ext cx="5160114" cy="4957054"/>
          </a:xfrm>
        </p:spPr>
        <p:txBody>
          <a:bodyPr/>
          <a:lstStyle/>
          <a:p>
            <a:r>
              <a:rPr lang="en-US" sz="2000" dirty="0" smtClean="0"/>
              <a:t>Step 2:  Repair</a:t>
            </a:r>
          </a:p>
          <a:p>
            <a:pPr lvl="1"/>
            <a:r>
              <a:rPr lang="en-US" sz="1800" dirty="0" smtClean="0"/>
              <a:t>The idea is to rearrange these 3 nodes so that the middle value becomes the root and the other two becomes its children.</a:t>
            </a:r>
          </a:p>
          <a:p>
            <a:pPr lvl="1"/>
            <a:r>
              <a:rPr lang="en-US" sz="1800" dirty="0" smtClean="0"/>
              <a:t>Thus the </a:t>
            </a:r>
            <a:r>
              <a:rPr lang="en-US" sz="1800" b="1" dirty="0" smtClean="0">
                <a:solidFill>
                  <a:srgbClr val="800000"/>
                </a:solidFill>
              </a:rPr>
              <a:t>grandparent – parent – child</a:t>
            </a:r>
            <a:r>
              <a:rPr lang="en-US" sz="1800" dirty="0" smtClean="0"/>
              <a:t> structure becomes a triangular </a:t>
            </a:r>
            <a:r>
              <a:rPr lang="en-US" sz="1800" b="1" dirty="0" smtClean="0">
                <a:solidFill>
                  <a:srgbClr val="800000"/>
                </a:solidFill>
              </a:rPr>
              <a:t>parent – two children </a:t>
            </a:r>
            <a:r>
              <a:rPr lang="en-US" sz="1800" dirty="0" smtClean="0"/>
              <a:t>structure.</a:t>
            </a:r>
          </a:p>
          <a:p>
            <a:pPr lvl="1"/>
            <a:r>
              <a:rPr lang="en-US" sz="1800" dirty="0" smtClean="0"/>
              <a:t>Note that </a:t>
            </a:r>
            <a:r>
              <a:rPr lang="en-US" sz="1800" b="1" dirty="0" err="1" smtClean="0">
                <a:solidFill>
                  <a:srgbClr val="800000"/>
                </a:solidFill>
              </a:rPr>
              <a:t>z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must be either bigger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or smaller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Thus either </a:t>
            </a:r>
            <a:r>
              <a:rPr lang="en-US" sz="1800" b="1" dirty="0" smtClean="0">
                <a:solidFill>
                  <a:srgbClr val="800000"/>
                </a:solidFill>
              </a:rPr>
              <a:t>x </a:t>
            </a:r>
            <a:r>
              <a:rPr lang="en-US" sz="1800" dirty="0" smtClean="0"/>
              <a:t>or </a:t>
            </a:r>
            <a:r>
              <a:rPr lang="en-US" sz="1800" b="1" dirty="0" smtClean="0">
                <a:solidFill>
                  <a:srgbClr val="800000"/>
                </a:solidFill>
              </a:rPr>
              <a:t>y </a:t>
            </a:r>
            <a:r>
              <a:rPr lang="en-US" sz="1800" dirty="0" smtClean="0"/>
              <a:t>is made the root of this subtree.  </a:t>
            </a:r>
          </a:p>
          <a:p>
            <a:pPr lvl="1"/>
            <a:r>
              <a:rPr lang="en-US" sz="1800" dirty="0" smtClean="0"/>
              <a:t>Then the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are attached at the appropriate places.</a:t>
            </a:r>
          </a:p>
          <a:p>
            <a:pPr lvl="1"/>
            <a:r>
              <a:rPr lang="en-US" sz="1800" dirty="0" smtClean="0"/>
              <a:t>Since the heights of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differ by at most 1, the resulting tree is balanced.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6890212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6385673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6013514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5773982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6141807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6072699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7490216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49401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744801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03986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01412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7113970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7693659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556035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629600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7044413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7984292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656051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92733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40106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79985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7055100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6229221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47053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523546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83942" y="5771915"/>
            <a:ext cx="16711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one is h-3 &amp; one is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90759" y="3914454"/>
            <a:ext cx="573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6041177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Example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1963470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1458931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1086772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847240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1215065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1145957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63474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2659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8059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7244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74670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2187228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2766917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63361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136926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2117671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057550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9309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65991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13364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53243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2128358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1302479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0311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6804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5771915"/>
            <a:ext cx="16711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one is h-3 &amp; one is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64017" y="3914454"/>
            <a:ext cx="573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1114435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257227" y="2067800"/>
            <a:ext cx="4346554" cy="3408116"/>
            <a:chOff x="4257227" y="2067800"/>
            <a:chExt cx="4346554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35869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52550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153243" y="1422077"/>
            <a:ext cx="334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</a:t>
            </a:r>
            <a:r>
              <a:rPr lang="en-US" dirty="0" err="1" smtClean="0"/>
              <a:t>y</a:t>
            </a:r>
            <a:r>
              <a:rPr lang="en-US" dirty="0" smtClean="0"/>
              <a:t> is the middle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205"/>
          <p:cNvSpPr/>
          <p:nvPr/>
        </p:nvSpPr>
        <p:spPr bwMode="auto">
          <a:xfrm>
            <a:off x="4792139" y="1778000"/>
            <a:ext cx="2094084" cy="4086577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06"/>
            <a:ext cx="8229600" cy="566447"/>
          </a:xfrm>
        </p:spPr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- 4 Cases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814861"/>
            <a:ext cx="8229600" cy="878359"/>
          </a:xfrm>
        </p:spPr>
        <p:txBody>
          <a:bodyPr/>
          <a:lstStyle/>
          <a:p>
            <a:r>
              <a:rPr lang="en-US" dirty="0" smtClean="0"/>
              <a:t>There are 4 different possible relationships between the three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before restructuring: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-24607" y="2304814"/>
            <a:ext cx="2326084" cy="3497505"/>
            <a:chOff x="457200" y="1422077"/>
            <a:chExt cx="3202990" cy="4816025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" name="Oval 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4" name="TextBox 13"/>
            <p:cNvSpPr txBox="1"/>
            <p:nvPr/>
          </p:nvSpPr>
          <p:spPr>
            <a:xfrm>
              <a:off x="1145957" y="3870534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2658" y="2000741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74669" y="1984430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54" name="Isosceles Triangle 53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9" name="Isosceles Triangle 58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0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3362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3244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TextBox 64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20312" y="3042528"/>
              <a:ext cx="530543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6805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Left Brace 71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 flipH="1">
            <a:off x="2419660" y="2304814"/>
            <a:ext cx="2374805" cy="3497505"/>
            <a:chOff x="457200" y="1422077"/>
            <a:chExt cx="3270078" cy="4816025"/>
          </a:xfrm>
        </p:grpSpPr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8" name="Straight Connector 8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9" name="Oval 8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2" name="TextBox 91"/>
            <p:cNvSpPr txBox="1"/>
            <p:nvPr/>
          </p:nvSpPr>
          <p:spPr>
            <a:xfrm>
              <a:off x="1145957" y="3870534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22660" y="2000741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79207" y="1938039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9" name="Straight Connector 98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0" name="Isosceles Triangle 99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213365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53243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9" name="TextBox 108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20310" y="3042528"/>
              <a:ext cx="530542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806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4" name="Left Brace 113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12783" y="2304814"/>
            <a:ext cx="1983192" cy="3497505"/>
            <a:chOff x="5728070" y="2140030"/>
            <a:chExt cx="2075475" cy="3660254"/>
          </a:xfrm>
        </p:grpSpPr>
        <p:cxnSp>
          <p:nvCxnSpPr>
            <p:cNvPr id="116" name="Straight Connector 11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8" name="Oval 11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0" name="Straight Connector 11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1" name="TextBox 120"/>
            <p:cNvSpPr txBox="1"/>
            <p:nvPr/>
          </p:nvSpPr>
          <p:spPr>
            <a:xfrm>
              <a:off x="6745803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370519" y="2567426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9" name="Isosceles Triangle 12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1" name="Isosceles Triangle 13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429144" y="4856389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89034" y="4856389"/>
              <a:ext cx="312559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971128" y="4151085"/>
              <a:ext cx="312559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418257" y="3462473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38" name="TextBox 137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089221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22337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728070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3" name="Left Brace 14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 flipH="1">
            <a:off x="7004930" y="2304814"/>
            <a:ext cx="2171426" cy="3497505"/>
            <a:chOff x="5629618" y="2140030"/>
            <a:chExt cx="2272468" cy="3660254"/>
          </a:xfrm>
        </p:grpSpPr>
        <p:cxnSp>
          <p:nvCxnSpPr>
            <p:cNvPr id="175" name="Straight Connector 174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6" name="Straight Connector 175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77" name="Oval 176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9" name="Straight Connector 178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0" name="TextBox 179"/>
            <p:cNvSpPr txBox="1"/>
            <p:nvPr/>
          </p:nvSpPr>
          <p:spPr>
            <a:xfrm>
              <a:off x="6745804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029534" y="2556081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87" name="Straight Connector 186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8" name="Isosceles Triangle 187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9" name="Isosceles Triangle 188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0" name="Isosceles Triangle 189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1" name="Isosceles Triangle 190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429145" y="4856389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989033" y="4856389"/>
              <a:ext cx="312560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971129" y="4151085"/>
              <a:ext cx="312560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418256" y="3462473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97" name="TextBox 196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089222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222335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629618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2" name="Left Brace 201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sp>
        <p:nvSpPr>
          <p:cNvPr id="204" name="Rectangle 203"/>
          <p:cNvSpPr/>
          <p:nvPr/>
        </p:nvSpPr>
        <p:spPr bwMode="auto">
          <a:xfrm>
            <a:off x="65856" y="1778144"/>
            <a:ext cx="2276593" cy="4082671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428997" y="1778073"/>
            <a:ext cx="2276593" cy="4084624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7002881" y="1778649"/>
            <a:ext cx="2094084" cy="4068996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aphicFrame>
        <p:nvGraphicFramePr>
          <p:cNvPr id="209" name="Object 208"/>
          <p:cNvGraphicFramePr>
            <a:graphicFrameLocks noChangeAspect="1"/>
          </p:cNvGraphicFramePr>
          <p:nvPr/>
        </p:nvGraphicFramePr>
        <p:xfrm>
          <a:off x="573147" y="1856788"/>
          <a:ext cx="1156250" cy="35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0" name="Equation" r:id="rId3" imgW="622300" imgH="190500" progId="Equation.DSMT4">
                  <p:embed/>
                </p:oleObj>
              </mc:Choice>
              <mc:Fallback>
                <p:oleObj name="Equation" r:id="rId3" imgW="622300" imgH="190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47" y="1856788"/>
                        <a:ext cx="1156250" cy="353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992673" y="1821627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1" name="Equation" r:id="rId5" imgW="622300" imgH="190500" progId="Equation.DSMT4">
                  <p:embed/>
                </p:oleObj>
              </mc:Choice>
              <mc:Fallback>
                <p:oleObj name="Equation" r:id="rId5" imgW="622300" imgH="190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673" y="1821627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5242690" y="1813337"/>
          <a:ext cx="11557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2" name="Equation" r:id="rId7" imgW="622300" imgH="190500" progId="Equation.DSMT4">
                  <p:embed/>
                </p:oleObj>
              </mc:Choice>
              <mc:Fallback>
                <p:oleObj name="Equation" r:id="rId7" imgW="622300" imgH="1905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90" y="1813337"/>
                        <a:ext cx="11557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7463954" y="1843029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3" name="Equation" r:id="rId9" imgW="622300" imgH="190500" progId="Equation.DSMT4">
                  <p:embed/>
                </p:oleObj>
              </mc:Choice>
              <mc:Fallback>
                <p:oleObj name="Equation" r:id="rId9" imgW="622300" imgH="190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954" y="1843029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/>
          <p:cNvSpPr/>
          <p:nvPr/>
        </p:nvSpPr>
        <p:spPr bwMode="auto">
          <a:xfrm>
            <a:off x="7002881" y="1778649"/>
            <a:ext cx="2094084" cy="4068996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428997" y="1778073"/>
            <a:ext cx="2276593" cy="4084624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4792139" y="1778000"/>
            <a:ext cx="2094084" cy="4086577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06"/>
            <a:ext cx="8229600" cy="566447"/>
          </a:xfrm>
        </p:spPr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- 4 Cases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814861"/>
            <a:ext cx="8229600" cy="878359"/>
          </a:xfrm>
        </p:spPr>
        <p:txBody>
          <a:bodyPr/>
          <a:lstStyle/>
          <a:p>
            <a:r>
              <a:rPr lang="en-US" dirty="0" smtClean="0"/>
              <a:t>This leads to 4 different solutions, all based on the same principle.</a:t>
            </a:r>
            <a:endParaRPr lang="en-US" dirty="0"/>
          </a:p>
        </p:txBody>
      </p:sp>
      <p:grpSp>
        <p:nvGrpSpPr>
          <p:cNvPr id="3" name="Group 84"/>
          <p:cNvGrpSpPr/>
          <p:nvPr/>
        </p:nvGrpSpPr>
        <p:grpSpPr>
          <a:xfrm>
            <a:off x="-24607" y="2304814"/>
            <a:ext cx="2326084" cy="3497505"/>
            <a:chOff x="457200" y="1422077"/>
            <a:chExt cx="3202990" cy="4816025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" name="Oval 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4" name="TextBox 13"/>
            <p:cNvSpPr txBox="1"/>
            <p:nvPr/>
          </p:nvSpPr>
          <p:spPr>
            <a:xfrm>
              <a:off x="1145957" y="3870534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2658" y="2000741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74669" y="1984430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54" name="Isosceles Triangle 53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9" name="Isosceles Triangle 58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0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3362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3244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TextBox 64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20312" y="3042528"/>
              <a:ext cx="530543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6805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Left Brace 71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4" name="Group 85"/>
          <p:cNvGrpSpPr/>
          <p:nvPr/>
        </p:nvGrpSpPr>
        <p:grpSpPr>
          <a:xfrm flipH="1">
            <a:off x="2419660" y="2304814"/>
            <a:ext cx="2374805" cy="3497505"/>
            <a:chOff x="457200" y="1422077"/>
            <a:chExt cx="3270078" cy="4816025"/>
          </a:xfrm>
        </p:grpSpPr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8" name="Straight Connector 8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9" name="Oval 8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2" name="TextBox 91"/>
            <p:cNvSpPr txBox="1"/>
            <p:nvPr/>
          </p:nvSpPr>
          <p:spPr>
            <a:xfrm>
              <a:off x="1145957" y="3870534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22660" y="2000741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79207" y="1938039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9" name="Straight Connector 98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0" name="Isosceles Triangle 99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213365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53243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9" name="TextBox 108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20310" y="3042528"/>
              <a:ext cx="530542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806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4" name="Left Brace 113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6" name="Group 172"/>
          <p:cNvGrpSpPr/>
          <p:nvPr/>
        </p:nvGrpSpPr>
        <p:grpSpPr>
          <a:xfrm>
            <a:off x="4812783" y="2304814"/>
            <a:ext cx="1983192" cy="3497505"/>
            <a:chOff x="5728070" y="2140030"/>
            <a:chExt cx="2075475" cy="3660254"/>
          </a:xfrm>
        </p:grpSpPr>
        <p:cxnSp>
          <p:nvCxnSpPr>
            <p:cNvPr id="116" name="Straight Connector 11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8" name="Oval 11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0" name="Straight Connector 11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1" name="TextBox 120"/>
            <p:cNvSpPr txBox="1"/>
            <p:nvPr/>
          </p:nvSpPr>
          <p:spPr>
            <a:xfrm>
              <a:off x="6745803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370519" y="2567426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9" name="Isosceles Triangle 12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1" name="Isosceles Triangle 13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429144" y="4856389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89034" y="4856389"/>
              <a:ext cx="312559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971128" y="4151085"/>
              <a:ext cx="312559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418257" y="3462473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38" name="TextBox 137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089221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22337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728070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3" name="Left Brace 14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7" name="Group 173"/>
          <p:cNvGrpSpPr/>
          <p:nvPr/>
        </p:nvGrpSpPr>
        <p:grpSpPr>
          <a:xfrm flipH="1">
            <a:off x="7004930" y="2304814"/>
            <a:ext cx="2171426" cy="3497505"/>
            <a:chOff x="5629618" y="2140030"/>
            <a:chExt cx="2272468" cy="3660254"/>
          </a:xfrm>
        </p:grpSpPr>
        <p:cxnSp>
          <p:nvCxnSpPr>
            <p:cNvPr id="175" name="Straight Connector 174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6" name="Straight Connector 175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77" name="Oval 176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9" name="Straight Connector 178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0" name="TextBox 179"/>
            <p:cNvSpPr txBox="1"/>
            <p:nvPr/>
          </p:nvSpPr>
          <p:spPr>
            <a:xfrm>
              <a:off x="6745804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029534" y="2556081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87" name="Straight Connector 186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8" name="Isosceles Triangle 187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9" name="Isosceles Triangle 188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0" name="Isosceles Triangle 189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1" name="Isosceles Triangle 190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429145" y="4856389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989033" y="4856389"/>
              <a:ext cx="312560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971129" y="4151085"/>
              <a:ext cx="312560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418256" y="3462473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97" name="TextBox 196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089222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222335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629618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2" name="Left Brace 201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sp>
        <p:nvSpPr>
          <p:cNvPr id="204" name="Rectangle 203"/>
          <p:cNvSpPr/>
          <p:nvPr/>
        </p:nvSpPr>
        <p:spPr bwMode="auto">
          <a:xfrm>
            <a:off x="65856" y="1778144"/>
            <a:ext cx="2276593" cy="4082671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aphicFrame>
        <p:nvGraphicFramePr>
          <p:cNvPr id="209" name="Object 208"/>
          <p:cNvGraphicFramePr>
            <a:graphicFrameLocks noChangeAspect="1"/>
          </p:cNvGraphicFramePr>
          <p:nvPr/>
        </p:nvGraphicFramePr>
        <p:xfrm>
          <a:off x="573147" y="1856788"/>
          <a:ext cx="1156250" cy="35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4" name="Equation" r:id="rId3" imgW="622300" imgH="190500" progId="Equation.DSMT4">
                  <p:embed/>
                </p:oleObj>
              </mc:Choice>
              <mc:Fallback>
                <p:oleObj name="Equation" r:id="rId3" imgW="622300" imgH="190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47" y="1856788"/>
                        <a:ext cx="1156250" cy="353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992673" y="1821627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5" name="Equation" r:id="rId5" imgW="622300" imgH="190500" progId="Equation.DSMT4">
                  <p:embed/>
                </p:oleObj>
              </mc:Choice>
              <mc:Fallback>
                <p:oleObj name="Equation" r:id="rId5" imgW="622300" imgH="190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673" y="1821627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5242690" y="1813337"/>
          <a:ext cx="11557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6" name="Equation" r:id="rId7" imgW="622300" imgH="190500" progId="Equation.DSMT4">
                  <p:embed/>
                </p:oleObj>
              </mc:Choice>
              <mc:Fallback>
                <p:oleObj name="Equation" r:id="rId7" imgW="622300" imgH="1905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90" y="1813337"/>
                        <a:ext cx="11557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7463954" y="1843029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7" name="Equation" r:id="rId9" imgW="622300" imgH="190500" progId="Equation.DSMT4">
                  <p:embed/>
                </p:oleObj>
              </mc:Choice>
              <mc:Fallback>
                <p:oleObj name="Equation" r:id="rId9" imgW="622300" imgH="190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954" y="1843029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1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1963470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1458931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1086772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847240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1215065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1145957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63474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2659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8059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7244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74670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2187228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2766917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63361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136926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2117671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057550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9309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65991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13364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53243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2128358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1302479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0311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6804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5771915"/>
            <a:ext cx="16711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one is h-3 &amp; one is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64017" y="3914454"/>
            <a:ext cx="573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1114435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4257227" y="2067800"/>
            <a:ext cx="4346554" cy="3408116"/>
            <a:chOff x="4257227" y="2067800"/>
            <a:chExt cx="4346554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35869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52550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153243" y="1422077"/>
            <a:ext cx="334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</a:t>
            </a:r>
            <a:r>
              <a:rPr lang="en-US" dirty="0" err="1" smtClean="0"/>
              <a:t>y</a:t>
            </a:r>
            <a:r>
              <a:rPr lang="en-US" dirty="0" smtClean="0"/>
              <a:t> is the middle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2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2067800"/>
            <a:ext cx="4511869" cy="3408116"/>
            <a:chOff x="4257227" y="2067800"/>
            <a:chExt cx="4511869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235836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097938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452517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7755173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5" name="Group 85"/>
          <p:cNvGrpSpPr/>
          <p:nvPr/>
        </p:nvGrpSpPr>
        <p:grpSpPr>
          <a:xfrm flipH="1">
            <a:off x="883456" y="1324724"/>
            <a:ext cx="3183998" cy="4758555"/>
            <a:chOff x="457200" y="1422077"/>
            <a:chExt cx="3270078" cy="4887206"/>
          </a:xfrm>
        </p:grpSpPr>
        <p:cxnSp>
          <p:nvCxnSpPr>
            <p:cNvPr id="86" name="Straight Connector 85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8" name="Oval 87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1" name="TextBox 90"/>
            <p:cNvSpPr txBox="1"/>
            <p:nvPr/>
          </p:nvSpPr>
          <p:spPr>
            <a:xfrm>
              <a:off x="1145957" y="3870534"/>
              <a:ext cx="300081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x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22660" y="2000741"/>
              <a:ext cx="300081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z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877246" y="2948576"/>
              <a:ext cx="312907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579207" y="1938039"/>
              <a:ext cx="1148071" cy="53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4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400" b="1" dirty="0" err="1" smtClean="0">
                  <a:solidFill>
                    <a:srgbClr val="0000FF"/>
                  </a:solidFill>
                </a:rPr>
                <a:t>h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8" name="Straight Connector 97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9" name="Isosceles Triangle 98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0" name="Isosceles Triangle 99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29309" y="4996161"/>
              <a:ext cx="411253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465991" y="4996161"/>
              <a:ext cx="411253" cy="34770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213365" y="4064640"/>
              <a:ext cx="411253" cy="347707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153243" y="3162098"/>
              <a:ext cx="411253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7" name="Straight Connector 106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8" name="TextBox 107"/>
            <p:cNvSpPr txBox="1"/>
            <p:nvPr/>
          </p:nvSpPr>
          <p:spPr>
            <a:xfrm>
              <a:off x="1302478" y="3042528"/>
              <a:ext cx="546178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h-1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720310" y="3042528"/>
              <a:ext cx="530542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h-3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96806" y="3914454"/>
              <a:ext cx="574035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57200" y="5771917"/>
              <a:ext cx="1671157" cy="53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764018" y="3914456"/>
              <a:ext cx="573734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h-3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Left Brace 112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3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2067800"/>
            <a:ext cx="4346554" cy="3408116"/>
            <a:chOff x="4257227" y="2067800"/>
            <a:chExt cx="4346554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54277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97307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452517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954542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64838" y="1228147"/>
            <a:ext cx="2779417" cy="5012003"/>
            <a:chOff x="5728070" y="2140030"/>
            <a:chExt cx="2075475" cy="3742616"/>
          </a:xfrm>
        </p:grpSpPr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64" name="Straight Connector 63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Oval 64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67" name="Straight Connector 66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8" name="TextBox 67"/>
            <p:cNvSpPr txBox="1"/>
            <p:nvPr/>
          </p:nvSpPr>
          <p:spPr>
            <a:xfrm>
              <a:off x="6745803" y="4000895"/>
              <a:ext cx="228067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15005" y="2579824"/>
              <a:ext cx="228067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48478" y="3300194"/>
              <a:ext cx="237814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370519" y="2567426"/>
              <a:ext cx="872552" cy="436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6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5" name="Straight Connector 114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6" name="Isosceles Triangle 115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7" name="Isosceles Triangle 116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8" name="Isosceles Triangle 117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9" name="Isosceles Triangle 118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429144" y="4856389"/>
              <a:ext cx="312559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89034" y="4856389"/>
              <a:ext cx="312559" cy="27579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971128" y="4151085"/>
              <a:ext cx="312559" cy="27579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418257" y="3462473"/>
              <a:ext cx="312559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5" name="TextBox 124"/>
            <p:cNvSpPr txBox="1"/>
            <p:nvPr/>
          </p:nvSpPr>
          <p:spPr>
            <a:xfrm>
              <a:off x="6011647" y="3371598"/>
              <a:ext cx="415104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089221" y="3371598"/>
              <a:ext cx="403221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328439" y="4034275"/>
              <a:ext cx="436276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222337" y="5445976"/>
              <a:ext cx="1270106" cy="436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728070" y="4036943"/>
              <a:ext cx="436047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30" name="Left Brace 129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Binary Search Trees</a:t>
            </a:r>
          </a:p>
          <a:p>
            <a:r>
              <a:rPr lang="en-US" dirty="0" smtClean="0"/>
              <a:t>AVL Trees</a:t>
            </a:r>
          </a:p>
          <a:p>
            <a:r>
              <a:rPr lang="en-US" dirty="0" smtClean="0"/>
              <a:t>Splay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4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2067800"/>
            <a:ext cx="4346554" cy="3408116"/>
            <a:chOff x="4257227" y="2067800"/>
            <a:chExt cx="4346554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54277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97307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452517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954542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2" name="Group 173"/>
          <p:cNvGrpSpPr/>
          <p:nvPr/>
        </p:nvGrpSpPr>
        <p:grpSpPr>
          <a:xfrm flipH="1">
            <a:off x="590671" y="1292564"/>
            <a:ext cx="2933950" cy="4853033"/>
            <a:chOff x="5629618" y="2140030"/>
            <a:chExt cx="2272468" cy="3758880"/>
          </a:xfrm>
        </p:grpSpPr>
        <p:cxnSp>
          <p:nvCxnSpPr>
            <p:cNvPr id="86" name="Straight Connector 8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8" name="Oval 8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1" name="TextBox 90"/>
            <p:cNvSpPr txBox="1"/>
            <p:nvPr/>
          </p:nvSpPr>
          <p:spPr>
            <a:xfrm>
              <a:off x="6745804" y="4000895"/>
              <a:ext cx="228067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015005" y="2579824"/>
              <a:ext cx="228067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448478" y="3300194"/>
              <a:ext cx="237814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029534" y="2556081"/>
              <a:ext cx="872552" cy="45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6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8" name="Straight Connector 9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9" name="Isosceles Triangle 9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0" name="Isosceles Triangle 9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429145" y="4856389"/>
              <a:ext cx="312560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989032" y="4856389"/>
              <a:ext cx="312560" cy="28606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971128" y="4151085"/>
              <a:ext cx="312560" cy="28606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18256" y="3462473"/>
              <a:ext cx="312560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7" name="Straight Connector 10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8" name="TextBox 107"/>
            <p:cNvSpPr txBox="1"/>
            <p:nvPr/>
          </p:nvSpPr>
          <p:spPr>
            <a:xfrm>
              <a:off x="6011647" y="3371598"/>
              <a:ext cx="415104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89222" y="3371598"/>
              <a:ext cx="403221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328439" y="4034275"/>
              <a:ext cx="436276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222335" y="5445976"/>
              <a:ext cx="1270106" cy="45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629618" y="4036943"/>
              <a:ext cx="436047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Left Brace 11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47" y="164210"/>
            <a:ext cx="8760939" cy="566447"/>
          </a:xfrm>
        </p:spPr>
        <p:txBody>
          <a:bodyPr/>
          <a:lstStyle/>
          <a:p>
            <a:r>
              <a:rPr lang="en-US" sz="2800" dirty="0" smtClean="0"/>
              <a:t>Insertion: </a:t>
            </a:r>
            <a:r>
              <a:rPr lang="en-US" sz="2800" dirty="0" err="1" smtClean="0"/>
              <a:t>Trinode</a:t>
            </a:r>
            <a:r>
              <a:rPr lang="en-US" sz="2800" dirty="0" smtClean="0"/>
              <a:t> Restructuring - The Whole Tree</a:t>
            </a:r>
            <a:endParaRPr lang="en-US" sz="2800" dirty="0"/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>
          <a:xfrm>
            <a:off x="153512" y="874637"/>
            <a:ext cx="8229600" cy="2603824"/>
          </a:xfrm>
        </p:spPr>
        <p:txBody>
          <a:bodyPr/>
          <a:lstStyle/>
          <a:p>
            <a:r>
              <a:rPr lang="en-US" sz="1800" dirty="0" smtClean="0"/>
              <a:t>Do we have to repeat this process further up the tree?</a:t>
            </a:r>
          </a:p>
          <a:p>
            <a:r>
              <a:rPr lang="en-US" sz="1800" dirty="0" smtClean="0"/>
              <a:t>No!  </a:t>
            </a:r>
          </a:p>
          <a:p>
            <a:pPr lvl="1"/>
            <a:r>
              <a:rPr lang="en-US" sz="1600" dirty="0" smtClean="0"/>
              <a:t>The tree was balanced before the insertion.</a:t>
            </a:r>
          </a:p>
          <a:p>
            <a:pPr lvl="1"/>
            <a:r>
              <a:rPr lang="en-US" sz="1600" dirty="0" smtClean="0"/>
              <a:t>Insertion raised the height of the subtree by 1.</a:t>
            </a:r>
          </a:p>
          <a:p>
            <a:pPr lvl="1"/>
            <a:r>
              <a:rPr lang="en-US" sz="1600" dirty="0" smtClean="0"/>
              <a:t>Rebalancing lowered the height of the subtree by 1.</a:t>
            </a:r>
          </a:p>
          <a:p>
            <a:pPr lvl="1"/>
            <a:r>
              <a:rPr lang="en-US" sz="1600" dirty="0" smtClean="0"/>
              <a:t>Thus the whole tree is still balanced.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4238399" y="4680777"/>
            <a:ext cx="416148" cy="2821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3851682" y="4613776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3566430" y="4996259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3382834" y="5394983"/>
            <a:ext cx="416148" cy="2817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3664764" y="5394767"/>
            <a:ext cx="416148" cy="2821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3611794" y="4996259"/>
            <a:ext cx="230005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4698289" y="3563106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43653" y="3563105"/>
            <a:ext cx="230005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26945" y="4289599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72308" y="4289599"/>
            <a:ext cx="239837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y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4093688" y="3550602"/>
            <a:ext cx="879972" cy="42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050" b="1" dirty="0" smtClean="0">
                <a:solidFill>
                  <a:srgbClr val="0000FF"/>
                </a:solidFill>
              </a:rPr>
              <a:t> = </a:t>
            </a:r>
            <a:r>
              <a:rPr lang="en-US" sz="1050" b="1" dirty="0" err="1" smtClean="0">
                <a:solidFill>
                  <a:srgbClr val="0000FF"/>
                </a:solidFill>
              </a:rPr>
              <a:t>h</a:t>
            </a:r>
            <a:endParaRPr lang="en-US" sz="105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4409905" y="3894612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4854224" y="3894613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3219096" y="574391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3782955" y="574391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4356591" y="502992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5076987" y="4338146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92442" y="5859027"/>
            <a:ext cx="3152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0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57093" y="5859027"/>
            <a:ext cx="315217" cy="26161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29938" y="5145038"/>
            <a:ext cx="315217" cy="261610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2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50335" y="4453259"/>
            <a:ext cx="3152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3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4364782" y="3119572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3731765" y="4361613"/>
            <a:ext cx="418634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h-1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18501" y="4361613"/>
            <a:ext cx="406650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h-3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90880" y="5029923"/>
            <a:ext cx="439985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h-2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07797" y="6453626"/>
            <a:ext cx="1280905" cy="42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FF"/>
                </a:solidFill>
              </a:rPr>
              <a:t>one is h-3 &amp; one is h-4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85523" y="5029923"/>
            <a:ext cx="439754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h-3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3587633" y="5906630"/>
            <a:ext cx="304964" cy="895344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5720433" y="3614504"/>
            <a:ext cx="3331537" cy="2588886"/>
            <a:chOff x="4257227" y="2067800"/>
            <a:chExt cx="4346554" cy="3377640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50" y="2989757"/>
              <a:ext cx="300081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1"/>
              <a:ext cx="300081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y</a:t>
              </a:r>
              <a:endParaRPr lang="en-US" sz="1100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198" y="4115384"/>
              <a:ext cx="411254" cy="341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0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4" y="4115384"/>
              <a:ext cx="411254" cy="341315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5" y="4099935"/>
              <a:ext cx="411254" cy="341315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2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3" y="4074692"/>
              <a:ext cx="411254" cy="341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3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h-1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35869" y="3924507"/>
              <a:ext cx="530543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h-3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8" y="3033679"/>
              <a:ext cx="574035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h-2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554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52550" y="3946108"/>
              <a:ext cx="573734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h-3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4" y="3051366"/>
              <a:ext cx="574035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h-2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28"/>
              <a:ext cx="1480281" cy="349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solidFill>
                    <a:schemeClr val="tx2"/>
                  </a:solidFill>
                </a:rPr>
                <a:t>Restructure</a:t>
              </a:r>
              <a:endParaRPr lang="en-US" sz="11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 bldLvl="4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Oval 195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522"/>
            <a:ext cx="8229600" cy="566447"/>
          </a:xfrm>
        </p:spPr>
        <p:txBody>
          <a:bodyPr/>
          <a:lstStyle/>
          <a:p>
            <a:r>
              <a:rPr lang="en-US" dirty="0" smtClean="0"/>
              <a:t>Removal</a:t>
            </a:r>
            <a:endParaRPr lang="en-US" dirty="0"/>
          </a:p>
        </p:txBody>
      </p:sp>
      <p:sp>
        <p:nvSpPr>
          <p:cNvPr id="198" name="Content Placeholder 197"/>
          <p:cNvSpPr>
            <a:spLocks noGrp="1"/>
          </p:cNvSpPr>
          <p:nvPr>
            <p:ph idx="1"/>
          </p:nvPr>
        </p:nvSpPr>
        <p:spPr>
          <a:xfrm>
            <a:off x="220864" y="886243"/>
            <a:ext cx="8465936" cy="4957054"/>
          </a:xfrm>
        </p:spPr>
        <p:txBody>
          <a:bodyPr/>
          <a:lstStyle/>
          <a:p>
            <a:r>
              <a:rPr lang="en-US" dirty="0" smtClean="0"/>
              <a:t>Imbalance may occur at an ancestor of the removed node.</a:t>
            </a:r>
            <a:endParaRPr lang="en-US" dirty="0"/>
          </a:p>
        </p:txBody>
      </p:sp>
      <p:sp>
        <p:nvSpPr>
          <p:cNvPr id="66" name="Right Arrow 65"/>
          <p:cNvSpPr/>
          <p:nvPr/>
        </p:nvSpPr>
        <p:spPr bwMode="auto">
          <a:xfrm>
            <a:off x="4470269" y="2857605"/>
            <a:ext cx="1030699" cy="21472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87442" y="2553930"/>
            <a:ext cx="136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Remove(</a:t>
            </a:r>
            <a:r>
              <a:rPr lang="en-US" b="1" dirty="0">
                <a:solidFill>
                  <a:schemeClr val="tx2"/>
                </a:solidFill>
              </a:rPr>
              <a:t>8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801819" y="197542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393918" y="292326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 flipV="1">
            <a:off x="1751364" y="2407935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72" name="TextBox 71"/>
          <p:cNvSpPr txBox="1"/>
          <p:nvPr/>
        </p:nvSpPr>
        <p:spPr>
          <a:xfrm>
            <a:off x="2861033" y="1975427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53103" y="29232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48503" y="387109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081010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776796" y="43910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2" name="TextBox 81"/>
          <p:cNvSpPr txBox="1"/>
          <p:nvPr/>
        </p:nvSpPr>
        <p:spPr>
          <a:xfrm>
            <a:off x="707688" y="38710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2230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9723" y="370181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95138" y="275398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25328" y="1806150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rot="10800000" flipV="1">
            <a:off x="1017672" y="335576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3569928" y="2917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3266253" y="389251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002435" y="389307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2" name="Straight Connector 91"/>
          <p:cNvCxnSpPr>
            <a:endCxn id="90" idx="0"/>
          </p:cNvCxnSpPr>
          <p:nvPr/>
        </p:nvCxnSpPr>
        <p:spPr bwMode="auto">
          <a:xfrm rot="5400000">
            <a:off x="3330397" y="3437277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3" name="Straight Connector 92"/>
          <p:cNvCxnSpPr/>
          <p:nvPr/>
        </p:nvCxnSpPr>
        <p:spPr bwMode="auto">
          <a:xfrm rot="16200000" flipH="1">
            <a:off x="3698221" y="3436996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4" name="TextBox 93"/>
          <p:cNvSpPr txBox="1"/>
          <p:nvPr/>
        </p:nvSpPr>
        <p:spPr>
          <a:xfrm>
            <a:off x="3629113" y="2917075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958270" y="3714600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03655" y="370692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271148" y="2775404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3026759" y="2407934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0" name="Rounded Rectangle 119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TextBox 122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5111246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811633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 rot="5400000">
            <a:off x="5184873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51" name="Straight Connector 150"/>
          <p:cNvCxnSpPr/>
          <p:nvPr/>
        </p:nvCxnSpPr>
        <p:spPr bwMode="auto">
          <a:xfrm rot="10800000" flipH="1" flipV="1">
            <a:off x="1597361" y="3355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2" name="Oval 151"/>
          <p:cNvSpPr/>
          <p:nvPr/>
        </p:nvSpPr>
        <p:spPr bwMode="auto">
          <a:xfrm>
            <a:off x="2065637" y="386342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498144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54" name="Straight Connector 153"/>
          <p:cNvCxnSpPr/>
          <p:nvPr/>
        </p:nvCxnSpPr>
        <p:spPr bwMode="auto">
          <a:xfrm rot="16200000" flipH="1">
            <a:off x="2193930" y="438334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5" name="TextBox 154"/>
          <p:cNvSpPr txBox="1"/>
          <p:nvPr/>
        </p:nvSpPr>
        <p:spPr>
          <a:xfrm>
            <a:off x="2124822" y="38634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2199364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766857" y="36941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1752196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452583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 rot="5400000">
            <a:off x="1825823" y="438278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4" name="Oval 163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7" name="TextBox 166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9" name="Oval 168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77" name="Rounded Rectangle 176"/>
          <p:cNvSpPr/>
          <p:nvPr/>
        </p:nvSpPr>
        <p:spPr bwMode="auto">
          <a:xfrm>
            <a:off x="7996622" y="2945043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79" name="Straight Connector 178"/>
          <p:cNvCxnSpPr/>
          <p:nvPr/>
        </p:nvCxnSpPr>
        <p:spPr bwMode="auto">
          <a:xfrm rot="16200000" flipH="1">
            <a:off x="7692408" y="2488960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2" name="TextBox 181"/>
          <p:cNvSpPr txBox="1"/>
          <p:nvPr/>
        </p:nvSpPr>
        <p:spPr>
          <a:xfrm>
            <a:off x="7697842" y="2758889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85" name="Straight Connector 184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6" name="Oval 185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9" name="TextBox 188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92" name="Rounded Rectangle 191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94" name="Straight Connector 193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97" name="TextBox 196"/>
          <p:cNvSpPr txBox="1"/>
          <p:nvPr/>
        </p:nvSpPr>
        <p:spPr>
          <a:xfrm>
            <a:off x="6753993" y="3041252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  <p:sp>
        <p:nvSpPr>
          <p:cNvPr id="98" name="Rounded Rectangle 97"/>
          <p:cNvSpPr/>
          <p:nvPr/>
        </p:nvSpPr>
        <p:spPr bwMode="auto">
          <a:xfrm>
            <a:off x="299613" y="483442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0" y="465614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rot="5400000">
            <a:off x="373240" y="43864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33" y="973404"/>
            <a:ext cx="6053003" cy="4957054"/>
          </a:xfrm>
        </p:spPr>
        <p:txBody>
          <a:bodyPr/>
          <a:lstStyle/>
          <a:p>
            <a:r>
              <a:rPr lang="en-US" dirty="0" smtClean="0"/>
              <a:t>Step 1:  Search</a:t>
            </a:r>
          </a:p>
          <a:p>
            <a:pPr lvl="1"/>
            <a:r>
              <a:rPr lang="en-US" dirty="0" smtClean="0"/>
              <a:t>Let </a:t>
            </a:r>
            <a:r>
              <a:rPr lang="en-US" b="1" i="1" dirty="0" smtClean="0"/>
              <a:t>w</a:t>
            </a:r>
            <a:r>
              <a:rPr lang="en-US" dirty="0" smtClean="0"/>
              <a:t> be the node actually removed (i.e., the node matching the key if it has a leaf child, otherwise the node following in an in-order traversal.</a:t>
            </a:r>
          </a:p>
          <a:p>
            <a:pPr lvl="1"/>
            <a:r>
              <a:rPr lang="en-US" dirty="0" smtClean="0"/>
              <a:t>Starting at </a:t>
            </a:r>
            <a:r>
              <a:rPr lang="en-US" b="1" i="1" dirty="0" smtClean="0"/>
              <a:t>w</a:t>
            </a:r>
            <a:r>
              <a:rPr lang="en-US" dirty="0" smtClean="0"/>
              <a:t>, traverse toward the root until an imbalance is discovered.</a:t>
            </a:r>
            <a:endParaRPr lang="en-US" dirty="0"/>
          </a:p>
        </p:txBody>
      </p:sp>
      <p:sp>
        <p:nvSpPr>
          <p:cNvPr id="94" name="Oval 93"/>
          <p:cNvSpPr/>
          <p:nvPr/>
        </p:nvSpPr>
        <p:spPr bwMode="auto">
          <a:xfrm>
            <a:off x="5359416" y="3506067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686652" y="570234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rot="16200000" flipH="1">
            <a:off x="5382438" y="524626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7" name="TextBox 96"/>
          <p:cNvSpPr txBox="1"/>
          <p:nvPr/>
        </p:nvSpPr>
        <p:spPr>
          <a:xfrm>
            <a:off x="5387872" y="551619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955365" y="455706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99" name="Rounded Rectangle 98"/>
          <p:cNvSpPr/>
          <p:nvPr/>
        </p:nvSpPr>
        <p:spPr bwMode="auto">
          <a:xfrm>
            <a:off x="4941762" y="569427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642149" y="551599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rot="5400000">
            <a:off x="5015389" y="524626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2" name="Oval 101"/>
          <p:cNvSpPr/>
          <p:nvPr/>
        </p:nvSpPr>
        <p:spPr bwMode="auto">
          <a:xfrm>
            <a:off x="7390343" y="2840240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5982442" y="3788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rot="10800000" flipV="1">
            <a:off x="6339888" y="3272748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5" name="TextBox 104"/>
          <p:cNvSpPr txBox="1"/>
          <p:nvPr/>
        </p:nvSpPr>
        <p:spPr>
          <a:xfrm>
            <a:off x="7449557" y="2840240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6041627" y="378807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7" name="Oval 106"/>
          <p:cNvSpPr/>
          <p:nvPr/>
        </p:nvSpPr>
        <p:spPr bwMode="auto">
          <a:xfrm>
            <a:off x="5237027" y="473590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296212" y="473590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83662" y="361879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213852" y="2670963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 flipV="1">
            <a:off x="5606196" y="4220581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2" name="Rounded Rectangle 111"/>
          <p:cNvSpPr/>
          <p:nvPr/>
        </p:nvSpPr>
        <p:spPr bwMode="auto">
          <a:xfrm>
            <a:off x="7827138" y="3800855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6200000" flipH="1">
            <a:off x="7522924" y="3344772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4" name="TextBox 113"/>
          <p:cNvSpPr txBox="1"/>
          <p:nvPr/>
        </p:nvSpPr>
        <p:spPr>
          <a:xfrm>
            <a:off x="7528358" y="36147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 rot="10800000" flipH="1" flipV="1">
            <a:off x="6185885" y="4220582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6" name="Oval 115"/>
          <p:cNvSpPr/>
          <p:nvPr/>
        </p:nvSpPr>
        <p:spPr bwMode="auto">
          <a:xfrm>
            <a:off x="6654161" y="472823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86668" y="569560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H="1">
            <a:off x="6782454" y="5248158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9" name="TextBox 118"/>
          <p:cNvSpPr txBox="1"/>
          <p:nvPr/>
        </p:nvSpPr>
        <p:spPr>
          <a:xfrm>
            <a:off x="6713346" y="47282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787888" y="551732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355381" y="45589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2" name="Rounded Rectangle 121"/>
          <p:cNvSpPr/>
          <p:nvPr/>
        </p:nvSpPr>
        <p:spPr bwMode="auto">
          <a:xfrm>
            <a:off x="6340720" y="569560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041107" y="551732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rot="5400000">
            <a:off x="6414347" y="524759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5" name="TextBox 124"/>
          <p:cNvSpPr txBox="1"/>
          <p:nvPr/>
        </p:nvSpPr>
        <p:spPr>
          <a:xfrm>
            <a:off x="6584509" y="3897064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dirty="0" smtClean="0"/>
              <a:t>Step 2:  Repair</a:t>
            </a:r>
          </a:p>
          <a:p>
            <a:pPr lvl="1"/>
            <a:r>
              <a:rPr lang="en-US" dirty="0" smtClean="0"/>
              <a:t>We again use </a:t>
            </a:r>
            <a:r>
              <a:rPr lang="en-US" b="1" dirty="0" err="1" smtClean="0">
                <a:solidFill>
                  <a:srgbClr val="800000"/>
                </a:solidFill>
              </a:rPr>
              <a:t>trinode</a:t>
            </a:r>
            <a:r>
              <a:rPr lang="en-US" b="1" dirty="0" smtClean="0">
                <a:solidFill>
                  <a:srgbClr val="800000"/>
                </a:solidFill>
              </a:rPr>
              <a:t> restructuring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are distinguished:</a:t>
            </a:r>
          </a:p>
          <a:p>
            <a:pPr lvl="2"/>
            <a:r>
              <a:rPr lang="en-US" dirty="0" err="1" smtClean="0"/>
              <a:t>z</a:t>
            </a:r>
            <a:r>
              <a:rPr lang="en-US" dirty="0" smtClean="0"/>
              <a:t> = the parent of the high sibling</a:t>
            </a:r>
          </a:p>
          <a:p>
            <a:pPr lvl="2"/>
            <a:r>
              <a:rPr lang="en-US" dirty="0" err="1" smtClean="0"/>
              <a:t>y</a:t>
            </a:r>
            <a:r>
              <a:rPr lang="en-US" dirty="0" smtClean="0"/>
              <a:t> = the high sibling</a:t>
            </a:r>
          </a:p>
          <a:p>
            <a:pPr lvl="2"/>
            <a:r>
              <a:rPr lang="en-US" dirty="0" err="1" smtClean="0"/>
              <a:t>x</a:t>
            </a:r>
            <a:r>
              <a:rPr lang="en-US" dirty="0" smtClean="0"/>
              <a:t> = the high child of the high sibling (if children are equally high, keep chain linear)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>
            <a:off x="3327319" y="3012286"/>
            <a:ext cx="2746441" cy="14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4" name="TextBox 103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06" name="Rounded Rectangle 105"/>
          <p:cNvSpPr/>
          <p:nvPr/>
        </p:nvSpPr>
        <p:spPr bwMode="auto">
          <a:xfrm>
            <a:off x="5111246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811633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>
            <a:off x="5184873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9" name="Oval 108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2" name="TextBox 111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9" name="Rounded Rectangle 118"/>
          <p:cNvSpPr/>
          <p:nvPr/>
        </p:nvSpPr>
        <p:spPr bwMode="auto">
          <a:xfrm>
            <a:off x="7996622" y="2945043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 rot="16200000" flipH="1">
            <a:off x="7692408" y="2488960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1" name="TextBox 120"/>
          <p:cNvSpPr txBox="1"/>
          <p:nvPr/>
        </p:nvSpPr>
        <p:spPr>
          <a:xfrm>
            <a:off x="7697842" y="2758889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Oval 122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6" name="TextBox 125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9" name="Rounded Rectangle 128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32" name="TextBox 131"/>
          <p:cNvSpPr txBox="1"/>
          <p:nvPr/>
        </p:nvSpPr>
        <p:spPr>
          <a:xfrm>
            <a:off x="6753993" y="3041252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 flipV="1">
            <a:off x="4639255" y="2236154"/>
            <a:ext cx="2833311" cy="3763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4718034" y="3850819"/>
            <a:ext cx="610310" cy="2626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32"/>
            <a:ext cx="8229600" cy="566447"/>
          </a:xfrm>
        </p:spPr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715855"/>
            <a:ext cx="5160114" cy="4957054"/>
          </a:xfrm>
        </p:spPr>
        <p:txBody>
          <a:bodyPr/>
          <a:lstStyle/>
          <a:p>
            <a:r>
              <a:rPr lang="en-US" sz="2000" dirty="0" smtClean="0"/>
              <a:t>Step 2:  Repair</a:t>
            </a:r>
          </a:p>
          <a:p>
            <a:pPr lvl="1"/>
            <a:r>
              <a:rPr lang="en-US" sz="1800" dirty="0" smtClean="0"/>
              <a:t>The idea is to rearrange these 3 nodes so that the middle value becomes the root and the other two becomes its children.</a:t>
            </a:r>
          </a:p>
          <a:p>
            <a:pPr lvl="1"/>
            <a:r>
              <a:rPr lang="en-US" sz="1800" dirty="0" smtClean="0"/>
              <a:t>Thus the </a:t>
            </a:r>
            <a:r>
              <a:rPr lang="en-US" sz="1800" b="1" dirty="0" smtClean="0">
                <a:solidFill>
                  <a:srgbClr val="800000"/>
                </a:solidFill>
              </a:rPr>
              <a:t>grandparent – parent – child </a:t>
            </a:r>
            <a:r>
              <a:rPr lang="en-US" sz="1800" dirty="0" smtClean="0"/>
              <a:t>structure becomes a triangular </a:t>
            </a:r>
            <a:r>
              <a:rPr lang="en-US" sz="1800" b="1" dirty="0" smtClean="0">
                <a:solidFill>
                  <a:srgbClr val="800000"/>
                </a:solidFill>
              </a:rPr>
              <a:t>parent – two children </a:t>
            </a:r>
            <a:r>
              <a:rPr lang="en-US" sz="1800" dirty="0" smtClean="0"/>
              <a:t>structure.</a:t>
            </a:r>
          </a:p>
          <a:p>
            <a:pPr lvl="1"/>
            <a:r>
              <a:rPr lang="en-US" sz="1800" dirty="0" smtClean="0"/>
              <a:t>Note that </a:t>
            </a:r>
            <a:r>
              <a:rPr lang="en-US" sz="1800" b="1" dirty="0" err="1" smtClean="0">
                <a:solidFill>
                  <a:srgbClr val="800000"/>
                </a:solidFill>
              </a:rPr>
              <a:t>z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must be either bigger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or smaller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Thus either </a:t>
            </a:r>
            <a:r>
              <a:rPr lang="en-US" sz="1800" b="1" dirty="0" smtClean="0">
                <a:solidFill>
                  <a:srgbClr val="800000"/>
                </a:solidFill>
              </a:rPr>
              <a:t>x </a:t>
            </a:r>
            <a:r>
              <a:rPr lang="en-US" sz="1800" dirty="0" smtClean="0"/>
              <a:t>or </a:t>
            </a:r>
            <a:r>
              <a:rPr lang="en-US" sz="1800" b="1" dirty="0" smtClean="0">
                <a:solidFill>
                  <a:srgbClr val="800000"/>
                </a:solidFill>
              </a:rPr>
              <a:t>y </a:t>
            </a:r>
            <a:r>
              <a:rPr lang="en-US" sz="1800" dirty="0" smtClean="0"/>
              <a:t>is made the root of this subtree, and </a:t>
            </a:r>
            <a:r>
              <a:rPr lang="en-US" sz="1800" b="1" dirty="0" smtClean="0">
                <a:solidFill>
                  <a:srgbClr val="800000"/>
                </a:solidFill>
              </a:rPr>
              <a:t>z </a:t>
            </a:r>
            <a:r>
              <a:rPr lang="en-US" sz="1800" dirty="0" smtClean="0"/>
              <a:t>is lowered by 1.  </a:t>
            </a:r>
          </a:p>
          <a:p>
            <a:pPr lvl="1"/>
            <a:r>
              <a:rPr lang="en-US" sz="1800" dirty="0" smtClean="0"/>
              <a:t>Then the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are attached at the appropriate places.</a:t>
            </a:r>
          </a:p>
          <a:p>
            <a:pPr lvl="1"/>
            <a:r>
              <a:rPr lang="en-US" sz="1800" dirty="0" smtClean="0"/>
              <a:t>Although the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can differ in height by up to 2, after restructuring, sibling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will differ by at most 1.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rot="16200000" flipH="1">
            <a:off x="6890212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8" name="Straight Connector 87"/>
          <p:cNvCxnSpPr/>
          <p:nvPr/>
        </p:nvCxnSpPr>
        <p:spPr bwMode="auto">
          <a:xfrm rot="10800000" flipV="1">
            <a:off x="6385673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6013514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rot="5400000">
            <a:off x="5773982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1" name="Straight Connector 90"/>
          <p:cNvCxnSpPr/>
          <p:nvPr/>
        </p:nvCxnSpPr>
        <p:spPr bwMode="auto">
          <a:xfrm rot="16200000" flipH="1">
            <a:off x="6141807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2" name="TextBox 91"/>
          <p:cNvSpPr txBox="1"/>
          <p:nvPr/>
        </p:nvSpPr>
        <p:spPr>
          <a:xfrm>
            <a:off x="6072699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7490216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49401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6744801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03986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6701412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rot="10800000" flipV="1">
            <a:off x="7113970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9" name="Straight Connector 98"/>
          <p:cNvCxnSpPr/>
          <p:nvPr/>
        </p:nvCxnSpPr>
        <p:spPr bwMode="auto">
          <a:xfrm rot="10800000" flipH="1" flipV="1">
            <a:off x="7693659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0" name="Isosceles Triangle 99"/>
          <p:cNvSpPr/>
          <p:nvPr/>
        </p:nvSpPr>
        <p:spPr bwMode="auto">
          <a:xfrm>
            <a:off x="556035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1" name="Isosceles Triangle 100"/>
          <p:cNvSpPr/>
          <p:nvPr/>
        </p:nvSpPr>
        <p:spPr bwMode="auto">
          <a:xfrm>
            <a:off x="629600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2" name="Isosceles Triangle 101"/>
          <p:cNvSpPr/>
          <p:nvPr/>
        </p:nvSpPr>
        <p:spPr bwMode="auto">
          <a:xfrm>
            <a:off x="7044413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3" name="Isosceles Triangle 102"/>
          <p:cNvSpPr/>
          <p:nvPr/>
        </p:nvSpPr>
        <p:spPr bwMode="auto">
          <a:xfrm>
            <a:off x="7984292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56051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392733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140106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079985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10800000" flipH="1" flipV="1">
            <a:off x="7055100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9" name="TextBox 108"/>
          <p:cNvSpPr txBox="1"/>
          <p:nvPr/>
        </p:nvSpPr>
        <p:spPr>
          <a:xfrm>
            <a:off x="6229221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647053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523546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383942" y="5771915"/>
            <a:ext cx="1671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h-3 or h-3 &amp;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690759" y="3914454"/>
            <a:ext cx="573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 or 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4" name="Left Brace 113"/>
          <p:cNvSpPr/>
          <p:nvPr/>
        </p:nvSpPr>
        <p:spPr bwMode="auto">
          <a:xfrm rot="16200000">
            <a:off x="6041177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/>
          <p:cNvSpPr/>
          <p:nvPr/>
        </p:nvSpPr>
        <p:spPr bwMode="auto">
          <a:xfrm>
            <a:off x="7002881" y="1778649"/>
            <a:ext cx="2094084" cy="4068996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428997" y="1778073"/>
            <a:ext cx="2276593" cy="4084624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65856" y="1778144"/>
            <a:ext cx="2276593" cy="4082671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4792139" y="1778000"/>
            <a:ext cx="2094084" cy="4086577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06"/>
            <a:ext cx="8229600" cy="566447"/>
          </a:xfrm>
        </p:spPr>
        <p:txBody>
          <a:bodyPr/>
          <a:lstStyle/>
          <a:p>
            <a:r>
              <a:rPr lang="en-US" dirty="0" smtClean="0"/>
              <a:t>Removal: </a:t>
            </a:r>
            <a:r>
              <a:rPr lang="en-US" dirty="0" err="1" smtClean="0"/>
              <a:t>Trinode</a:t>
            </a:r>
            <a:r>
              <a:rPr lang="en-US" dirty="0" smtClean="0"/>
              <a:t> Restructuring - 4 Cases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814861"/>
            <a:ext cx="8229600" cy="878359"/>
          </a:xfrm>
        </p:spPr>
        <p:txBody>
          <a:bodyPr/>
          <a:lstStyle/>
          <a:p>
            <a:r>
              <a:rPr lang="en-US" dirty="0" smtClean="0"/>
              <a:t>There are 4 different possible relationships between the three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before restructuring:</a:t>
            </a:r>
            <a:endParaRPr lang="en-US" dirty="0"/>
          </a:p>
        </p:txBody>
      </p:sp>
      <p:grpSp>
        <p:nvGrpSpPr>
          <p:cNvPr id="3" name="Group 84"/>
          <p:cNvGrpSpPr/>
          <p:nvPr/>
        </p:nvGrpSpPr>
        <p:grpSpPr>
          <a:xfrm>
            <a:off x="-24607" y="2304814"/>
            <a:ext cx="2326084" cy="3374395"/>
            <a:chOff x="457200" y="1422077"/>
            <a:chExt cx="3202990" cy="4646504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" name="Oval 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4" name="TextBox 13"/>
            <p:cNvSpPr txBox="1"/>
            <p:nvPr/>
          </p:nvSpPr>
          <p:spPr>
            <a:xfrm>
              <a:off x="1145957" y="3870534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2658" y="2000741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74669" y="1984430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54" name="Isosceles Triangle 53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9" name="Isosceles Triangle 58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0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3362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3244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TextBox 64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20312" y="3042528"/>
              <a:ext cx="530543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6805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200" y="5771917"/>
              <a:ext cx="1671157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018" y="3914456"/>
              <a:ext cx="573734" cy="635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Left Brace 71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4" name="Group 85"/>
          <p:cNvGrpSpPr/>
          <p:nvPr/>
        </p:nvGrpSpPr>
        <p:grpSpPr>
          <a:xfrm flipH="1">
            <a:off x="2419660" y="2304814"/>
            <a:ext cx="2374805" cy="3374395"/>
            <a:chOff x="457200" y="1422077"/>
            <a:chExt cx="3270078" cy="4646504"/>
          </a:xfrm>
        </p:grpSpPr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8" name="Straight Connector 8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9" name="Oval 8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2" name="TextBox 91"/>
            <p:cNvSpPr txBox="1"/>
            <p:nvPr/>
          </p:nvSpPr>
          <p:spPr>
            <a:xfrm>
              <a:off x="1145957" y="3870534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22660" y="2000741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79207" y="1938039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9" name="Straight Connector 98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0" name="Isosceles Triangle 99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213365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53243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9" name="TextBox 108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20310" y="3042528"/>
              <a:ext cx="530542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806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7200" y="5771917"/>
              <a:ext cx="1671157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629500" y="3889999"/>
              <a:ext cx="573734" cy="635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4" name="Left Brace 113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6" name="Group 172"/>
          <p:cNvGrpSpPr/>
          <p:nvPr/>
        </p:nvGrpSpPr>
        <p:grpSpPr>
          <a:xfrm>
            <a:off x="4768378" y="2304814"/>
            <a:ext cx="2027598" cy="3374395"/>
            <a:chOff x="5681598" y="2140030"/>
            <a:chExt cx="2121947" cy="3531415"/>
          </a:xfrm>
        </p:grpSpPr>
        <p:cxnSp>
          <p:nvCxnSpPr>
            <p:cNvPr id="116" name="Straight Connector 11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8" name="Oval 11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0" name="Straight Connector 11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1" name="TextBox 120"/>
            <p:cNvSpPr txBox="1"/>
            <p:nvPr/>
          </p:nvSpPr>
          <p:spPr>
            <a:xfrm>
              <a:off x="6745803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370519" y="2567426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9" name="Isosceles Triangle 12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1" name="Isosceles Triangle 13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429144" y="4856389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89034" y="4856389"/>
              <a:ext cx="312559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971128" y="4151085"/>
              <a:ext cx="312559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418257" y="3462473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38" name="TextBox 137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089221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22336" y="5445976"/>
              <a:ext cx="127010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681598" y="4034363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3" name="Left Brace 14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7" name="Group 173"/>
          <p:cNvGrpSpPr/>
          <p:nvPr/>
        </p:nvGrpSpPr>
        <p:grpSpPr>
          <a:xfrm flipH="1">
            <a:off x="7004930" y="2304814"/>
            <a:ext cx="2171426" cy="3374395"/>
            <a:chOff x="5629618" y="2140030"/>
            <a:chExt cx="2272468" cy="3531415"/>
          </a:xfrm>
        </p:grpSpPr>
        <p:cxnSp>
          <p:nvCxnSpPr>
            <p:cNvPr id="175" name="Straight Connector 174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6" name="Straight Connector 175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77" name="Oval 176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9" name="Straight Connector 178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0" name="TextBox 179"/>
            <p:cNvSpPr txBox="1"/>
            <p:nvPr/>
          </p:nvSpPr>
          <p:spPr>
            <a:xfrm>
              <a:off x="6745804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029534" y="2556081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87" name="Straight Connector 186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8" name="Isosceles Triangle 187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9" name="Isosceles Triangle 188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0" name="Isosceles Triangle 189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1" name="Isosceles Triangle 190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429145" y="4856389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989033" y="4856389"/>
              <a:ext cx="312560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971129" y="4151085"/>
              <a:ext cx="312560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418256" y="3462473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97" name="TextBox 196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089222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222334" y="5445976"/>
              <a:ext cx="127010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629618" y="4040043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2" name="Left Brace 201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aphicFrame>
        <p:nvGraphicFramePr>
          <p:cNvPr id="209" name="Object 208"/>
          <p:cNvGraphicFramePr>
            <a:graphicFrameLocks noChangeAspect="1"/>
          </p:cNvGraphicFramePr>
          <p:nvPr/>
        </p:nvGraphicFramePr>
        <p:xfrm>
          <a:off x="573147" y="1856788"/>
          <a:ext cx="1156250" cy="35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06" name="Equation" r:id="rId3" imgW="622300" imgH="190500" progId="Equation.DSMT4">
                  <p:embed/>
                </p:oleObj>
              </mc:Choice>
              <mc:Fallback>
                <p:oleObj name="Equation" r:id="rId3" imgW="622300" imgH="190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47" y="1856788"/>
                        <a:ext cx="1156250" cy="353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992673" y="1821627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07" name="Equation" r:id="rId5" imgW="622300" imgH="190500" progId="Equation.DSMT4">
                  <p:embed/>
                </p:oleObj>
              </mc:Choice>
              <mc:Fallback>
                <p:oleObj name="Equation" r:id="rId5" imgW="622300" imgH="190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673" y="1821627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5242690" y="1813337"/>
          <a:ext cx="11557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08" name="Equation" r:id="rId7" imgW="622300" imgH="190500" progId="Equation.DSMT4">
                  <p:embed/>
                </p:oleObj>
              </mc:Choice>
              <mc:Fallback>
                <p:oleObj name="Equation" r:id="rId7" imgW="622300" imgH="1905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90" y="1813337"/>
                        <a:ext cx="11557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7463954" y="1843029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09" name="Equation" r:id="rId9" imgW="622300" imgH="190500" progId="Equation.DSMT4">
                  <p:embed/>
                </p:oleObj>
              </mc:Choice>
              <mc:Fallback>
                <p:oleObj name="Equation" r:id="rId9" imgW="622300" imgH="190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954" y="1843029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1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1963470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1458931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1086772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847240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1215065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1145957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63474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2659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8059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7244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74670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2187228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2766917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63361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136926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2117671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057550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9309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65991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13364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53243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2128358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1302479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0311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6804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5771915"/>
            <a:ext cx="1671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h-3 or h-3 &amp;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64017" y="3914454"/>
            <a:ext cx="573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 or 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1114435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4257227" y="1928930"/>
            <a:ext cx="4346554" cy="3381008"/>
            <a:chOff x="4257227" y="1928930"/>
            <a:chExt cx="4346554" cy="3381008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1928930"/>
              <a:ext cx="5461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 or 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028938" y="4475101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1143" y="4478941"/>
              <a:ext cx="5737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h-2 or 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120954" y="2847116"/>
              <a:ext cx="574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h-1 or 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153243" y="1422077"/>
            <a:ext cx="334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</a:t>
            </a:r>
            <a:r>
              <a:rPr lang="en-US" dirty="0" err="1" smtClean="0"/>
              <a:t>y</a:t>
            </a:r>
            <a:r>
              <a:rPr lang="en-US" dirty="0" smtClean="0"/>
              <a:t> is the middle value.</a:t>
            </a:r>
            <a:endParaRPr lang="en-US" dirty="0"/>
          </a:p>
        </p:txBody>
      </p:sp>
      <p:cxnSp>
        <p:nvCxnSpPr>
          <p:cNvPr id="84" name="Straight Connector 83"/>
          <p:cNvCxnSpPr/>
          <p:nvPr/>
        </p:nvCxnSpPr>
        <p:spPr bwMode="auto">
          <a:xfrm rot="10800000" flipH="1" flipV="1">
            <a:off x="6528908" y="149192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2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1786841"/>
            <a:ext cx="4511869" cy="3581420"/>
            <a:chOff x="4257227" y="1786841"/>
            <a:chExt cx="4511869" cy="3581420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1786841"/>
              <a:ext cx="5461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 or 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546668" y="4537264"/>
              <a:ext cx="5305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h-2 or 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2802785"/>
              <a:ext cx="574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h-1 or 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097938" y="4891140"/>
              <a:ext cx="1671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754468" y="4532224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7755173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" name="Group 85"/>
          <p:cNvGrpSpPr/>
          <p:nvPr/>
        </p:nvGrpSpPr>
        <p:grpSpPr>
          <a:xfrm flipH="1">
            <a:off x="883456" y="1324724"/>
            <a:ext cx="3183998" cy="4543112"/>
            <a:chOff x="457200" y="1422077"/>
            <a:chExt cx="3270078" cy="4665938"/>
          </a:xfrm>
        </p:grpSpPr>
        <p:cxnSp>
          <p:nvCxnSpPr>
            <p:cNvPr id="86" name="Straight Connector 85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8" name="Oval 87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1" name="TextBox 90"/>
            <p:cNvSpPr txBox="1"/>
            <p:nvPr/>
          </p:nvSpPr>
          <p:spPr>
            <a:xfrm>
              <a:off x="1145957" y="3870534"/>
              <a:ext cx="300081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x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22660" y="2000741"/>
              <a:ext cx="300081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z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877246" y="2948576"/>
              <a:ext cx="312907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y</a:t>
              </a:r>
              <a:endParaRPr lang="en-US" sz="16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579207" y="1938039"/>
              <a:ext cx="1148071" cy="53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4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400" b="1" dirty="0" err="1" smtClean="0">
                  <a:solidFill>
                    <a:srgbClr val="0000FF"/>
                  </a:solidFill>
                </a:rPr>
                <a:t>h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8" name="Straight Connector 97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9" name="Isosceles Triangle 98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0" name="Isosceles Triangle 99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29309" y="4996161"/>
              <a:ext cx="411253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465991" y="4996161"/>
              <a:ext cx="411253" cy="34770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213365" y="4064640"/>
              <a:ext cx="411253" cy="347707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153243" y="3162098"/>
              <a:ext cx="411253" cy="34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T</a:t>
              </a:r>
              <a:r>
                <a:rPr lang="en-US" sz="16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7" name="Straight Connector 106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8" name="TextBox 107"/>
            <p:cNvSpPr txBox="1"/>
            <p:nvPr/>
          </p:nvSpPr>
          <p:spPr>
            <a:xfrm>
              <a:off x="1302478" y="3042528"/>
              <a:ext cx="546178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h-1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720310" y="3042528"/>
              <a:ext cx="530542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h-3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96806" y="3914454"/>
              <a:ext cx="574035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57200" y="5771917"/>
              <a:ext cx="1671157" cy="31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608961" y="3732044"/>
              <a:ext cx="573734" cy="758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h-2 or h-3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Left Brace 112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 bwMode="auto">
          <a:xfrm rot="10800000" flipV="1">
            <a:off x="7128066" y="1502524"/>
            <a:ext cx="576371" cy="56343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3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2058508"/>
            <a:ext cx="4346554" cy="3171186"/>
            <a:chOff x="4257227" y="2058508"/>
            <a:chExt cx="4346554" cy="317118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058508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038466" y="4501742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54207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97307" y="4891140"/>
              <a:ext cx="1671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745587" y="4549985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954542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" name="Group 61"/>
          <p:cNvGrpSpPr/>
          <p:nvPr/>
        </p:nvGrpSpPr>
        <p:grpSpPr>
          <a:xfrm>
            <a:off x="714416" y="1228147"/>
            <a:ext cx="2929843" cy="4765782"/>
            <a:chOff x="5615743" y="2140030"/>
            <a:chExt cx="2187802" cy="3558755"/>
          </a:xfrm>
        </p:grpSpPr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64" name="Straight Connector 63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Oval 64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67" name="Straight Connector 66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8" name="TextBox 67"/>
            <p:cNvSpPr txBox="1"/>
            <p:nvPr/>
          </p:nvSpPr>
          <p:spPr>
            <a:xfrm>
              <a:off x="6745803" y="4000895"/>
              <a:ext cx="228067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15005" y="2579824"/>
              <a:ext cx="228067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48478" y="3300194"/>
              <a:ext cx="237814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370519" y="2567426"/>
              <a:ext cx="872552" cy="436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6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5" name="Straight Connector 114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6" name="Isosceles Triangle 115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7" name="Isosceles Triangle 116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8" name="Isosceles Triangle 117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9" name="Isosceles Triangle 118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429144" y="4856389"/>
              <a:ext cx="312559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89034" y="4856389"/>
              <a:ext cx="312559" cy="27579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971128" y="4151085"/>
              <a:ext cx="312559" cy="27579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418257" y="3462473"/>
              <a:ext cx="312559" cy="275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5" name="TextBox 124"/>
            <p:cNvSpPr txBox="1"/>
            <p:nvPr/>
          </p:nvSpPr>
          <p:spPr>
            <a:xfrm>
              <a:off x="6011647" y="3371598"/>
              <a:ext cx="415104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089221" y="3371598"/>
              <a:ext cx="403221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328439" y="4034275"/>
              <a:ext cx="436276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222336" y="5445976"/>
              <a:ext cx="1270106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15743" y="4047513"/>
              <a:ext cx="436047" cy="252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30" name="Left Brace 129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 bwMode="auto">
          <a:xfrm rot="10800000" flipH="1" flipV="1">
            <a:off x="6517472" y="1475797"/>
            <a:ext cx="602485" cy="5889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2813" y="252412"/>
            <a:ext cx="4419600" cy="640047"/>
          </a:xfrm>
        </p:spPr>
        <p:txBody>
          <a:bodyPr/>
          <a:lstStyle/>
          <a:p>
            <a:r>
              <a:rPr lang="en-US" dirty="0"/>
              <a:t>Binary Search Trees</a:t>
            </a:r>
            <a:r>
              <a:rPr lang="en-US" dirty="0" smtClean="0"/>
              <a:t> </a:t>
            </a:r>
            <a:endParaRPr lang="en-US" sz="4000" dirty="0"/>
          </a:p>
        </p:txBody>
      </p:sp>
      <p:sp>
        <p:nvSpPr>
          <p:cNvPr id="136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77812" y="920750"/>
            <a:ext cx="8572429" cy="3409566"/>
          </a:xfrm>
        </p:spPr>
        <p:txBody>
          <a:bodyPr/>
          <a:lstStyle/>
          <a:p>
            <a:r>
              <a:rPr lang="en-US" sz="2000" dirty="0"/>
              <a:t>A binary search tree is a </a:t>
            </a:r>
            <a:r>
              <a:rPr lang="en-US" sz="2000" b="1" dirty="0" smtClean="0">
                <a:solidFill>
                  <a:srgbClr val="800000"/>
                </a:solidFill>
              </a:rPr>
              <a:t>proper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binary </a:t>
            </a:r>
            <a:r>
              <a:rPr lang="en-US" sz="2000" dirty="0"/>
              <a:t>tree storing</a:t>
            </a:r>
            <a:r>
              <a:rPr lang="en-US" sz="2000" dirty="0" smtClean="0"/>
              <a:t> key</a:t>
            </a:r>
            <a:r>
              <a:rPr lang="en-US" sz="2000" dirty="0"/>
              <a:t>-value </a:t>
            </a:r>
            <a:r>
              <a:rPr lang="en-US" sz="2000" dirty="0" smtClean="0"/>
              <a:t>entries </a:t>
            </a:r>
            <a:r>
              <a:rPr lang="en-US" sz="2000" dirty="0"/>
              <a:t>at its internal nodes and satisfying the following property:</a:t>
            </a:r>
          </a:p>
          <a:p>
            <a:pPr lvl="1"/>
            <a:r>
              <a:rPr lang="en-US" sz="1800" dirty="0"/>
              <a:t>Let </a:t>
            </a:r>
            <a:r>
              <a:rPr lang="en-US" sz="1800" b="1" i="1" dirty="0">
                <a:latin typeface="Times New Roman" pitchFamily="38" charset="0"/>
              </a:rPr>
              <a:t>u</a:t>
            </a:r>
            <a:r>
              <a:rPr lang="en-US" sz="1800" dirty="0"/>
              <a:t>, 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/>
              <a:t>, and </a:t>
            </a:r>
            <a:r>
              <a:rPr lang="en-US" sz="1800" b="1" i="1" dirty="0">
                <a:latin typeface="Times New Roman" pitchFamily="38" charset="0"/>
              </a:rPr>
              <a:t>w</a:t>
            </a:r>
            <a:r>
              <a:rPr lang="en-US" sz="1800" dirty="0"/>
              <a:t> be three nodes such that </a:t>
            </a:r>
            <a:r>
              <a:rPr lang="en-US" sz="1800" b="1" i="1" dirty="0">
                <a:latin typeface="Times New Roman" pitchFamily="38" charset="0"/>
              </a:rPr>
              <a:t>u</a:t>
            </a:r>
            <a:r>
              <a:rPr lang="en-US" sz="1800" dirty="0"/>
              <a:t> is in the left subtree of 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/>
              <a:t> and </a:t>
            </a:r>
            <a:r>
              <a:rPr lang="en-US" sz="1800" b="1" i="1" dirty="0">
                <a:latin typeface="Times New Roman" pitchFamily="38" charset="0"/>
              </a:rPr>
              <a:t>w</a:t>
            </a:r>
            <a:r>
              <a:rPr lang="en-US" sz="1800" dirty="0"/>
              <a:t> is in the right subtree of 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/>
              <a:t>. We have</a:t>
            </a:r>
            <a:r>
              <a:rPr lang="en-US" sz="1800" dirty="0" smtClean="0"/>
              <a:t> </a:t>
            </a:r>
            <a:r>
              <a:rPr lang="en-US" sz="1800" b="1" i="1" dirty="0" smtClean="0">
                <a:latin typeface="Times New Roman" pitchFamily="38" charset="0"/>
              </a:rPr>
              <a:t>key</a:t>
            </a:r>
            <a:r>
              <a:rPr lang="en-US" sz="1800" dirty="0">
                <a:latin typeface="Times New Roman" pitchFamily="38" charset="0"/>
              </a:rPr>
              <a:t>(</a:t>
            </a:r>
            <a:r>
              <a:rPr lang="en-US" sz="1800" b="1" i="1" dirty="0">
                <a:latin typeface="Times New Roman" pitchFamily="38" charset="0"/>
              </a:rPr>
              <a:t>u</a:t>
            </a:r>
            <a:r>
              <a:rPr lang="en-US" sz="1800" dirty="0">
                <a:latin typeface="Times New Roman" pitchFamily="38" charset="0"/>
              </a:rPr>
              <a:t>)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38" charset="2"/>
                <a:sym typeface="Symbol" pitchFamily="38" charset="2"/>
              </a:rPr>
              <a:t>&lt;=</a:t>
            </a:r>
            <a:r>
              <a:rPr lang="en-US" sz="1800" dirty="0" smtClean="0"/>
              <a:t> </a:t>
            </a:r>
            <a:r>
              <a:rPr lang="en-US" sz="1800" b="1" i="1" dirty="0">
                <a:latin typeface="Times New Roman" pitchFamily="38" charset="0"/>
              </a:rPr>
              <a:t>key</a:t>
            </a:r>
            <a:r>
              <a:rPr lang="en-US" sz="1800" dirty="0">
                <a:latin typeface="Times New Roman" pitchFamily="38" charset="0"/>
              </a:rPr>
              <a:t>(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>
                <a:latin typeface="Times New Roman" pitchFamily="38" charset="0"/>
              </a:rPr>
              <a:t>)</a:t>
            </a:r>
            <a:r>
              <a:rPr lang="en-US" sz="1800" dirty="0" smtClean="0">
                <a:latin typeface="Times New Roman" pitchFamily="38" charset="0"/>
              </a:rPr>
              <a:t> </a:t>
            </a:r>
            <a:r>
              <a:rPr lang="en-US" sz="1800" dirty="0" smtClean="0">
                <a:latin typeface="Symbol" pitchFamily="38" charset="2"/>
                <a:sym typeface="Symbol" pitchFamily="38" charset="2"/>
              </a:rPr>
              <a:t>&lt;=</a:t>
            </a:r>
            <a:r>
              <a:rPr lang="en-US" sz="1800" dirty="0" smtClean="0"/>
              <a:t> </a:t>
            </a:r>
            <a:r>
              <a:rPr lang="en-US" sz="1800" b="1" i="1" dirty="0">
                <a:latin typeface="Times New Roman" pitchFamily="38" charset="0"/>
              </a:rPr>
              <a:t>key</a:t>
            </a:r>
            <a:r>
              <a:rPr lang="en-US" sz="1800" dirty="0">
                <a:latin typeface="Times New Roman" pitchFamily="38" charset="0"/>
              </a:rPr>
              <a:t>(</a:t>
            </a:r>
            <a:r>
              <a:rPr lang="en-US" sz="1800" b="1" i="1" dirty="0">
                <a:latin typeface="Times New Roman" pitchFamily="38" charset="0"/>
              </a:rPr>
              <a:t>w</a:t>
            </a:r>
            <a:r>
              <a:rPr lang="en-US" sz="1800" dirty="0">
                <a:latin typeface="Times New Roman" pitchFamily="38" charset="0"/>
              </a:rPr>
              <a:t>)</a:t>
            </a:r>
            <a:endParaRPr lang="en-US" sz="1800" dirty="0" smtClean="0">
              <a:latin typeface="Times New Roman" pitchFamily="38" charset="0"/>
            </a:endParaRPr>
          </a:p>
          <a:p>
            <a:r>
              <a:rPr lang="en-US" sz="2000" dirty="0" smtClean="0"/>
              <a:t>We will assume that external </a:t>
            </a:r>
            <a:r>
              <a:rPr lang="en-US" sz="2000" dirty="0"/>
              <a:t>nodes</a:t>
            </a:r>
            <a:r>
              <a:rPr lang="en-US" sz="2000" dirty="0" smtClean="0"/>
              <a:t> are ‘placeholders’:  they do </a:t>
            </a:r>
            <a:r>
              <a:rPr lang="en-US" sz="2000" dirty="0"/>
              <a:t>not store</a:t>
            </a:r>
            <a:r>
              <a:rPr lang="en-US" sz="2000" dirty="0" smtClean="0"/>
              <a:t> entries (makes algorithms a little simpler)</a:t>
            </a:r>
          </a:p>
          <a:p>
            <a:r>
              <a:rPr lang="en-US" sz="2000" dirty="0" smtClean="0"/>
              <a:t>An inorder traversal of a binary search trees visits the keys in increasing order</a:t>
            </a:r>
          </a:p>
          <a:p>
            <a:r>
              <a:rPr lang="en-US" sz="2000" dirty="0" smtClean="0"/>
              <a:t>Binary search trees are ideal for maps or dictionaries with ordered keys.</a:t>
            </a:r>
            <a:endParaRPr lang="en-US" sz="2400" dirty="0" smtClean="0"/>
          </a:p>
          <a:p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33613" y="4303712"/>
            <a:ext cx="3962400" cy="1812925"/>
            <a:chOff x="2953" y="2544"/>
            <a:chExt cx="2496" cy="1142"/>
          </a:xfrm>
        </p:grpSpPr>
        <p:sp>
          <p:nvSpPr>
            <p:cNvPr id="136198" name="Oval 6"/>
            <p:cNvSpPr>
              <a:spLocks noChangeArrowheads="1"/>
            </p:cNvSpPr>
            <p:nvPr/>
          </p:nvSpPr>
          <p:spPr bwMode="auto">
            <a:xfrm>
              <a:off x="4080" y="2544"/>
              <a:ext cx="202" cy="20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6</a:t>
              </a:r>
            </a:p>
          </p:txBody>
        </p:sp>
        <p:sp>
          <p:nvSpPr>
            <p:cNvPr id="136199" name="Oval 7"/>
            <p:cNvSpPr>
              <a:spLocks noChangeArrowheads="1"/>
            </p:cNvSpPr>
            <p:nvPr/>
          </p:nvSpPr>
          <p:spPr bwMode="auto">
            <a:xfrm>
              <a:off x="4969" y="2866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9</a:t>
              </a:r>
            </a:p>
          </p:txBody>
        </p:sp>
        <p:sp>
          <p:nvSpPr>
            <p:cNvPr id="136200" name="Oval 8"/>
            <p:cNvSpPr>
              <a:spLocks noChangeArrowheads="1"/>
            </p:cNvSpPr>
            <p:nvPr/>
          </p:nvSpPr>
          <p:spPr bwMode="auto">
            <a:xfrm>
              <a:off x="3480" y="2866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2</a:t>
              </a:r>
            </a:p>
          </p:txBody>
        </p:sp>
        <p:sp>
          <p:nvSpPr>
            <p:cNvPr id="136201" name="Oval 9"/>
            <p:cNvSpPr>
              <a:spLocks noChangeArrowheads="1"/>
            </p:cNvSpPr>
            <p:nvPr/>
          </p:nvSpPr>
          <p:spPr bwMode="auto">
            <a:xfrm>
              <a:off x="3850" y="3178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4</a:t>
              </a:r>
            </a:p>
          </p:txBody>
        </p:sp>
        <p:sp>
          <p:nvSpPr>
            <p:cNvPr id="136202" name="Rectangle 10"/>
            <p:cNvSpPr>
              <a:spLocks noChangeAspect="1" noChangeArrowheads="1"/>
            </p:cNvSpPr>
            <p:nvPr/>
          </p:nvSpPr>
          <p:spPr bwMode="auto">
            <a:xfrm>
              <a:off x="3694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03" name="Rectangle 11"/>
            <p:cNvSpPr>
              <a:spLocks noChangeAspect="1" noChangeArrowheads="1"/>
            </p:cNvSpPr>
            <p:nvPr/>
          </p:nvSpPr>
          <p:spPr bwMode="auto">
            <a:xfrm>
              <a:off x="4063" y="3541"/>
              <a:ext cx="146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04" name="Rectangle 12"/>
            <p:cNvSpPr>
              <a:spLocks noChangeAspect="1" noChangeArrowheads="1"/>
            </p:cNvSpPr>
            <p:nvPr/>
          </p:nvSpPr>
          <p:spPr bwMode="auto">
            <a:xfrm>
              <a:off x="5304" y="3206"/>
              <a:ext cx="145" cy="146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05" name="AutoShape 13"/>
            <p:cNvCxnSpPr>
              <a:cxnSpLocks noChangeShapeType="1"/>
              <a:stCxn id="136198" idx="3"/>
              <a:endCxn id="136200" idx="7"/>
            </p:cNvCxnSpPr>
            <p:nvPr/>
          </p:nvCxnSpPr>
          <p:spPr bwMode="auto">
            <a:xfrm flipH="1">
              <a:off x="3652" y="2721"/>
              <a:ext cx="458" cy="1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6" name="AutoShape 14"/>
            <p:cNvCxnSpPr>
              <a:cxnSpLocks noChangeShapeType="1"/>
              <a:stCxn id="136199" idx="1"/>
              <a:endCxn id="136198" idx="5"/>
            </p:cNvCxnSpPr>
            <p:nvPr/>
          </p:nvCxnSpPr>
          <p:spPr bwMode="auto">
            <a:xfrm flipH="1" flipV="1">
              <a:off x="4252" y="2722"/>
              <a:ext cx="746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7" name="AutoShape 15"/>
            <p:cNvCxnSpPr>
              <a:cxnSpLocks noChangeShapeType="1"/>
              <a:stCxn id="136204" idx="0"/>
              <a:endCxn id="136199" idx="5"/>
            </p:cNvCxnSpPr>
            <p:nvPr/>
          </p:nvCxnSpPr>
          <p:spPr bwMode="auto">
            <a:xfrm flipH="1" flipV="1">
              <a:off x="5141" y="3044"/>
              <a:ext cx="236" cy="15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8" name="AutoShape 16"/>
            <p:cNvCxnSpPr>
              <a:cxnSpLocks noChangeShapeType="1"/>
              <a:stCxn id="136218" idx="7"/>
              <a:endCxn id="136199" idx="3"/>
            </p:cNvCxnSpPr>
            <p:nvPr/>
          </p:nvCxnSpPr>
          <p:spPr bwMode="auto">
            <a:xfrm flipV="1">
              <a:off x="4830" y="3044"/>
              <a:ext cx="16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9" name="AutoShape 17"/>
            <p:cNvCxnSpPr>
              <a:cxnSpLocks noChangeShapeType="1"/>
              <a:stCxn id="136203" idx="0"/>
              <a:endCxn id="136201" idx="5"/>
            </p:cNvCxnSpPr>
            <p:nvPr/>
          </p:nvCxnSpPr>
          <p:spPr bwMode="auto">
            <a:xfrm flipH="1" flipV="1">
              <a:off x="4022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0" name="AutoShape 18"/>
            <p:cNvCxnSpPr>
              <a:cxnSpLocks noChangeShapeType="1"/>
              <a:stCxn id="136202" idx="0"/>
              <a:endCxn id="136201" idx="3"/>
            </p:cNvCxnSpPr>
            <p:nvPr/>
          </p:nvCxnSpPr>
          <p:spPr bwMode="auto">
            <a:xfrm flipV="1">
              <a:off x="3767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1" name="AutoShape 19"/>
            <p:cNvCxnSpPr>
              <a:cxnSpLocks noChangeShapeType="1"/>
              <a:stCxn id="136213" idx="7"/>
              <a:endCxn id="136200" idx="3"/>
            </p:cNvCxnSpPr>
            <p:nvPr/>
          </p:nvCxnSpPr>
          <p:spPr bwMode="auto">
            <a:xfrm flipV="1">
              <a:off x="3282" y="3044"/>
              <a:ext cx="227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2" name="AutoShape 20"/>
            <p:cNvCxnSpPr>
              <a:cxnSpLocks noChangeShapeType="1"/>
              <a:stCxn id="136201" idx="1"/>
              <a:endCxn id="136200" idx="5"/>
            </p:cNvCxnSpPr>
            <p:nvPr/>
          </p:nvCxnSpPr>
          <p:spPr bwMode="auto">
            <a:xfrm flipH="1" flipV="1">
              <a:off x="3652" y="3044"/>
              <a:ext cx="22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36213" name="Oval 21"/>
            <p:cNvSpPr>
              <a:spLocks noChangeArrowheads="1"/>
            </p:cNvSpPr>
            <p:nvPr/>
          </p:nvSpPr>
          <p:spPr bwMode="auto">
            <a:xfrm>
              <a:off x="3110" y="3178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1</a:t>
              </a:r>
            </a:p>
          </p:txBody>
        </p:sp>
        <p:sp>
          <p:nvSpPr>
            <p:cNvPr id="136214" name="Rectangle 22"/>
            <p:cNvSpPr>
              <a:spLocks noChangeAspect="1" noChangeArrowheads="1"/>
            </p:cNvSpPr>
            <p:nvPr/>
          </p:nvSpPr>
          <p:spPr bwMode="auto">
            <a:xfrm>
              <a:off x="2953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15" name="Rectangle 23"/>
            <p:cNvSpPr>
              <a:spLocks noChangeAspect="1" noChangeArrowheads="1"/>
            </p:cNvSpPr>
            <p:nvPr/>
          </p:nvSpPr>
          <p:spPr bwMode="auto">
            <a:xfrm>
              <a:off x="3323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16" name="AutoShape 24"/>
            <p:cNvCxnSpPr>
              <a:cxnSpLocks noChangeShapeType="1"/>
              <a:stCxn id="136215" idx="0"/>
              <a:endCxn id="136213" idx="5"/>
            </p:cNvCxnSpPr>
            <p:nvPr/>
          </p:nvCxnSpPr>
          <p:spPr bwMode="auto">
            <a:xfrm flipH="1" flipV="1">
              <a:off x="3282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7" name="AutoShape 25"/>
            <p:cNvCxnSpPr>
              <a:cxnSpLocks noChangeShapeType="1"/>
              <a:stCxn id="136214" idx="0"/>
              <a:endCxn id="136213" idx="3"/>
            </p:cNvCxnSpPr>
            <p:nvPr/>
          </p:nvCxnSpPr>
          <p:spPr bwMode="auto">
            <a:xfrm flipV="1">
              <a:off x="3026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36218" name="Oval 26"/>
            <p:cNvSpPr>
              <a:spLocks noChangeArrowheads="1"/>
            </p:cNvSpPr>
            <p:nvPr/>
          </p:nvSpPr>
          <p:spPr bwMode="auto">
            <a:xfrm>
              <a:off x="4658" y="3178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8</a:t>
              </a:r>
            </a:p>
          </p:txBody>
        </p:sp>
        <p:sp>
          <p:nvSpPr>
            <p:cNvPr id="136219" name="Rectangle 27"/>
            <p:cNvSpPr>
              <a:spLocks noChangeAspect="1" noChangeArrowheads="1"/>
            </p:cNvSpPr>
            <p:nvPr/>
          </p:nvSpPr>
          <p:spPr bwMode="auto">
            <a:xfrm>
              <a:off x="4502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20" name="Rectangle 28"/>
            <p:cNvSpPr>
              <a:spLocks noChangeAspect="1" noChangeArrowheads="1"/>
            </p:cNvSpPr>
            <p:nvPr/>
          </p:nvSpPr>
          <p:spPr bwMode="auto">
            <a:xfrm>
              <a:off x="4871" y="3541"/>
              <a:ext cx="146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21" name="AutoShape 29"/>
            <p:cNvCxnSpPr>
              <a:cxnSpLocks noChangeShapeType="1"/>
              <a:stCxn id="136220" idx="0"/>
              <a:endCxn id="136218" idx="5"/>
            </p:cNvCxnSpPr>
            <p:nvPr/>
          </p:nvCxnSpPr>
          <p:spPr bwMode="auto">
            <a:xfrm flipH="1" flipV="1">
              <a:off x="4830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22" name="AutoShape 30"/>
            <p:cNvCxnSpPr>
              <a:cxnSpLocks noChangeShapeType="1"/>
              <a:stCxn id="136219" idx="0"/>
              <a:endCxn id="136218" idx="3"/>
            </p:cNvCxnSpPr>
            <p:nvPr/>
          </p:nvCxnSpPr>
          <p:spPr bwMode="auto">
            <a:xfrm flipV="1">
              <a:off x="4575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</a:t>
            </a:r>
            <a:r>
              <a:rPr lang="en-US" dirty="0" err="1" smtClean="0"/>
              <a:t>Trinode</a:t>
            </a:r>
            <a:r>
              <a:rPr lang="en-US" dirty="0" smtClean="0"/>
              <a:t> Restructuring - Case 4</a:t>
            </a:r>
            <a:endParaRPr lang="en-US" dirty="0"/>
          </a:p>
        </p:txBody>
      </p:sp>
      <p:grpSp>
        <p:nvGrpSpPr>
          <p:cNvPr id="3" name="Group 83"/>
          <p:cNvGrpSpPr/>
          <p:nvPr/>
        </p:nvGrpSpPr>
        <p:grpSpPr>
          <a:xfrm>
            <a:off x="4257227" y="2067800"/>
            <a:ext cx="4346554" cy="3161894"/>
            <a:chOff x="4257227" y="2067800"/>
            <a:chExt cx="4346554" cy="3161894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088922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053960" y="4501742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97307" y="4891140"/>
              <a:ext cx="1671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754468" y="4549985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954542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36277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" name="Group 173"/>
          <p:cNvGrpSpPr/>
          <p:nvPr/>
        </p:nvGrpSpPr>
        <p:grpSpPr>
          <a:xfrm flipH="1">
            <a:off x="590671" y="1292564"/>
            <a:ext cx="3056199" cy="4606810"/>
            <a:chOff x="5534931" y="2140030"/>
            <a:chExt cx="2367155" cy="3568170"/>
          </a:xfrm>
        </p:grpSpPr>
        <p:cxnSp>
          <p:nvCxnSpPr>
            <p:cNvPr id="86" name="Straight Connector 8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8" name="Oval 8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1" name="TextBox 90"/>
            <p:cNvSpPr txBox="1"/>
            <p:nvPr/>
          </p:nvSpPr>
          <p:spPr>
            <a:xfrm>
              <a:off x="6745804" y="4000895"/>
              <a:ext cx="228067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015005" y="2579824"/>
              <a:ext cx="228067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448478" y="3300194"/>
              <a:ext cx="237814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029534" y="2556081"/>
              <a:ext cx="872552" cy="45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16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8" name="Straight Connector 9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9" name="Isosceles Triangle 9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0" name="Isosceles Triangle 9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429145" y="4856389"/>
              <a:ext cx="312560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989032" y="4856389"/>
              <a:ext cx="312560" cy="28606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971128" y="4151085"/>
              <a:ext cx="312560" cy="28606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18256" y="3462473"/>
              <a:ext cx="312560" cy="28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7" name="Straight Connector 10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8" name="TextBox 107"/>
            <p:cNvSpPr txBox="1"/>
            <p:nvPr/>
          </p:nvSpPr>
          <p:spPr>
            <a:xfrm>
              <a:off x="6011647" y="3371598"/>
              <a:ext cx="415104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89222" y="3371598"/>
              <a:ext cx="403221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328439" y="4034275"/>
              <a:ext cx="436276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124030" y="5445976"/>
              <a:ext cx="1368412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34931" y="4044251"/>
              <a:ext cx="436047" cy="26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Left Brace 11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 bwMode="auto">
          <a:xfrm rot="10800000" flipV="1">
            <a:off x="7132898" y="1495764"/>
            <a:ext cx="580852" cy="5678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sz="2000" dirty="0" smtClean="0"/>
              <a:t>Step 2:  Repair</a:t>
            </a:r>
          </a:p>
          <a:p>
            <a:pPr lvl="1"/>
            <a:r>
              <a:rPr lang="en-US" sz="1800" dirty="0" smtClean="0"/>
              <a:t>Unfortunately, </a:t>
            </a:r>
            <a:r>
              <a:rPr lang="en-US" sz="1800" dirty="0" err="1" smtClean="0"/>
              <a:t>trinode</a:t>
            </a:r>
            <a:r>
              <a:rPr lang="en-US" sz="1800" dirty="0" smtClean="0"/>
              <a:t> restructuring may reduce the height of the subtree, causing another imbalance further up the tree.</a:t>
            </a:r>
          </a:p>
          <a:p>
            <a:pPr lvl="1"/>
            <a:r>
              <a:rPr lang="en-US" sz="1800" dirty="0" smtClean="0"/>
              <a:t>Thus this search and repair process must in the worst case be repeated until we reach the root.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Implementation of 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see 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381000"/>
            <a:ext cx="6881371" cy="511621"/>
          </a:xfrm>
        </p:spPr>
        <p:txBody>
          <a:bodyPr/>
          <a:lstStyle/>
          <a:p>
            <a:r>
              <a:rPr lang="en-US" dirty="0"/>
              <a:t>Running Times for AVL Trees</a:t>
            </a:r>
          </a:p>
        </p:txBody>
      </p:sp>
      <p:sp>
        <p:nvSpPr>
          <p:cNvPr id="183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187094"/>
            <a:ext cx="8229600" cy="4572000"/>
          </a:xfrm>
        </p:spPr>
        <p:txBody>
          <a:bodyPr/>
          <a:lstStyle/>
          <a:p>
            <a:r>
              <a:rPr lang="en-US" sz="2400" dirty="0"/>
              <a:t>a single restructure is O(1)</a:t>
            </a:r>
          </a:p>
          <a:p>
            <a:pPr lvl="1"/>
            <a:r>
              <a:rPr lang="en-US" sz="2000" dirty="0"/>
              <a:t>using a linked-structure binary tree</a:t>
            </a:r>
          </a:p>
          <a:p>
            <a:r>
              <a:rPr lang="en-US" sz="2400" dirty="0"/>
              <a:t>find is </a:t>
            </a:r>
            <a:r>
              <a:rPr lang="en-US" sz="2400" dirty="0" err="1"/>
              <a:t>O(log</a:t>
            </a:r>
            <a:r>
              <a:rPr lang="en-US" sz="2400" dirty="0"/>
              <a:t> </a:t>
            </a:r>
            <a:r>
              <a:rPr lang="en-US" sz="2400" dirty="0" err="1"/>
              <a:t>n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height of tree is </a:t>
            </a:r>
            <a:r>
              <a:rPr lang="en-US" sz="2000" dirty="0" err="1"/>
              <a:t>O(log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dirty="0"/>
              <a:t>), no restructures needed</a:t>
            </a:r>
            <a:endParaRPr lang="en-US" sz="2400" dirty="0"/>
          </a:p>
          <a:p>
            <a:r>
              <a:rPr lang="en-US" sz="2400" dirty="0"/>
              <a:t>insert is </a:t>
            </a:r>
            <a:r>
              <a:rPr lang="en-US" sz="2400" dirty="0" err="1"/>
              <a:t>O(log</a:t>
            </a:r>
            <a:r>
              <a:rPr lang="en-US" sz="2400" dirty="0"/>
              <a:t> </a:t>
            </a:r>
            <a:r>
              <a:rPr lang="en-US" sz="2400" dirty="0" err="1"/>
              <a:t>n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 find is </a:t>
            </a:r>
            <a:r>
              <a:rPr lang="en-US" sz="2000" dirty="0" err="1"/>
              <a:t>O(log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Restructuring</a:t>
            </a:r>
            <a:r>
              <a:rPr lang="en-US" sz="2000" dirty="0" smtClean="0"/>
              <a:t> is </a:t>
            </a:r>
            <a:r>
              <a:rPr lang="en-US" sz="2000" dirty="0"/>
              <a:t>O</a:t>
            </a:r>
            <a:r>
              <a:rPr lang="en-US" sz="2000" dirty="0" smtClean="0"/>
              <a:t>(1)</a:t>
            </a:r>
            <a:endParaRPr lang="en-US" sz="2000" dirty="0"/>
          </a:p>
          <a:p>
            <a:r>
              <a:rPr lang="en-US" sz="2400" dirty="0"/>
              <a:t>remove is </a:t>
            </a:r>
            <a:r>
              <a:rPr lang="en-US" sz="2400" dirty="0" err="1"/>
              <a:t>O(log</a:t>
            </a:r>
            <a:r>
              <a:rPr lang="en-US" sz="2400" dirty="0"/>
              <a:t> </a:t>
            </a:r>
            <a:r>
              <a:rPr lang="en-US" sz="2400" dirty="0" err="1"/>
              <a:t>n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 find is </a:t>
            </a:r>
            <a:r>
              <a:rPr lang="en-US" sz="2000" dirty="0" err="1"/>
              <a:t>O(log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Restructuring up the tree, maintaining heights is </a:t>
            </a:r>
            <a:r>
              <a:rPr lang="en-US" sz="2000" dirty="0" err="1"/>
              <a:t>O(log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AVLTree</a:t>
            </a:r>
            <a:r>
              <a:rPr lang="en-US" dirty="0" smtClean="0"/>
              <a:t> Example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2000" y="889000"/>
            <a:ext cx="508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8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</a:p>
          <a:p>
            <a:r>
              <a:rPr lang="en-US" dirty="0" smtClean="0"/>
              <a:t>AVL Trees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Splay Trees</a:t>
            </a:r>
            <a:endParaRPr lang="en-US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Splay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10"/>
            <a:ext cx="6319157" cy="4957054"/>
          </a:xfrm>
        </p:spPr>
        <p:txBody>
          <a:bodyPr/>
          <a:lstStyle/>
          <a:p>
            <a:r>
              <a:rPr lang="en-US" dirty="0" smtClean="0"/>
              <a:t>Self-balancing BST</a:t>
            </a:r>
          </a:p>
          <a:p>
            <a:r>
              <a:rPr lang="en-US" dirty="0" smtClean="0"/>
              <a:t>Invented by Daniel </a:t>
            </a:r>
            <a:r>
              <a:rPr lang="en-US" dirty="0" err="1" smtClean="0"/>
              <a:t>Sleator</a:t>
            </a:r>
            <a:r>
              <a:rPr lang="en-US" dirty="0" smtClean="0"/>
              <a:t> and Bob </a:t>
            </a:r>
            <a:r>
              <a:rPr lang="en-US" dirty="0" err="1" smtClean="0"/>
              <a:t>Tarjan</a:t>
            </a:r>
            <a:endParaRPr lang="en-US" dirty="0" smtClean="0"/>
          </a:p>
          <a:p>
            <a:r>
              <a:rPr lang="en-US" dirty="0" smtClean="0"/>
              <a:t>Allows quick access to recently accessed elements </a:t>
            </a:r>
          </a:p>
          <a:p>
            <a:r>
              <a:rPr lang="en-US" dirty="0" smtClean="0"/>
              <a:t>Bad:  worst-case </a:t>
            </a:r>
            <a:r>
              <a:rPr lang="en-US" dirty="0" err="1" smtClean="0"/>
              <a:t>O(n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Good:  average (amortized) case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Often perform better than other </a:t>
            </a:r>
            <a:r>
              <a:rPr lang="en-US" dirty="0" err="1" smtClean="0"/>
              <a:t>BSTs</a:t>
            </a:r>
            <a:r>
              <a:rPr lang="en-US" dirty="0" smtClean="0"/>
              <a:t> in practice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14450" r="27444" b="48703"/>
          <a:stretch>
            <a:fillRect/>
          </a:stretch>
        </p:blipFill>
        <p:spPr>
          <a:xfrm>
            <a:off x="7077774" y="0"/>
            <a:ext cx="2066226" cy="23192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25340" t="20238" r="20663" b="31830"/>
          <a:stretch>
            <a:fillRect/>
          </a:stretch>
        </p:blipFill>
        <p:spPr>
          <a:xfrm>
            <a:off x="7080814" y="2757716"/>
            <a:ext cx="2063186" cy="24855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38142" y="2340429"/>
            <a:ext cx="121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 </a:t>
            </a:r>
            <a:r>
              <a:rPr lang="en-US" dirty="0" err="1" smtClean="0"/>
              <a:t>Sleator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81685" y="5268685"/>
            <a:ext cx="110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Tarjan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Splaying is an operation performed on a node that iteratively moves the node to the root of the tree.</a:t>
            </a:r>
          </a:p>
          <a:p>
            <a:r>
              <a:rPr lang="en-US" dirty="0" smtClean="0"/>
              <a:t>In splay trees, each BST operation (find, insert, remove) is augmented with a splay operation.</a:t>
            </a:r>
          </a:p>
          <a:p>
            <a:r>
              <a:rPr lang="en-US" dirty="0" smtClean="0"/>
              <a:t>In this way, recently searched and inserted elements are near the top of the tree, for quick access.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Types of Splay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splay operation on a node consists of a sequence of splay steps.</a:t>
            </a:r>
          </a:p>
          <a:p>
            <a:r>
              <a:rPr lang="en-US" dirty="0" smtClean="0"/>
              <a:t>Each splay step moves the node up toward the root by 1 or 2 levels.</a:t>
            </a:r>
          </a:p>
          <a:p>
            <a:r>
              <a:rPr lang="en-US" dirty="0" smtClean="0"/>
              <a:t>There are 2 types of step:</a:t>
            </a:r>
          </a:p>
          <a:p>
            <a:pPr lvl="1"/>
            <a:r>
              <a:rPr lang="en-US" dirty="0" err="1" smtClean="0"/>
              <a:t>Zig-Zig</a:t>
            </a:r>
            <a:endParaRPr lang="en-US" dirty="0" smtClean="0"/>
          </a:p>
          <a:p>
            <a:pPr lvl="1"/>
            <a:r>
              <a:rPr lang="en-US" dirty="0" err="1" smtClean="0"/>
              <a:t>Zig-Zag</a:t>
            </a:r>
            <a:endParaRPr lang="en-US" dirty="0" smtClean="0"/>
          </a:p>
          <a:p>
            <a:pPr lvl="1"/>
            <a:r>
              <a:rPr lang="en-US" dirty="0" err="1" smtClean="0"/>
              <a:t>Zig</a:t>
            </a:r>
            <a:endParaRPr lang="en-US" dirty="0" smtClean="0"/>
          </a:p>
          <a:p>
            <a:r>
              <a:rPr lang="en-US" dirty="0" smtClean="0"/>
              <a:t>These steps are iterated until the node is moved to the root.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2792" name="AutoShape 40"/>
          <p:cNvCxnSpPr>
            <a:cxnSpLocks noChangeShapeType="1"/>
            <a:stCxn id="202787" idx="3"/>
            <a:endCxn id="202788" idx="0"/>
          </p:cNvCxnSpPr>
          <p:nvPr/>
        </p:nvCxnSpPr>
        <p:spPr bwMode="auto">
          <a:xfrm flipH="1">
            <a:off x="1296081" y="3363228"/>
            <a:ext cx="336550" cy="127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Zig-Zig</a:t>
            </a:r>
            <a:endParaRPr lang="en-US" dirty="0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014896"/>
            <a:ext cx="8229600" cy="4957054"/>
          </a:xfrm>
        </p:spPr>
        <p:txBody>
          <a:bodyPr/>
          <a:lstStyle/>
          <a:p>
            <a:r>
              <a:rPr lang="en-US" dirty="0" smtClean="0"/>
              <a:t>Performed when the node </a:t>
            </a:r>
            <a:r>
              <a:rPr lang="en-US" dirty="0" err="1" smtClean="0"/>
              <a:t>x</a:t>
            </a:r>
            <a:r>
              <a:rPr lang="en-US" dirty="0" smtClean="0"/>
              <a:t> forms a linear chain with its parent and grandparent.</a:t>
            </a:r>
          </a:p>
          <a:p>
            <a:pPr lvl="1"/>
            <a:r>
              <a:rPr lang="en-US" dirty="0" smtClean="0"/>
              <a:t>i.e., right-right or left-left</a:t>
            </a:r>
            <a:endParaRPr lang="en-US" dirty="0"/>
          </a:p>
        </p:txBody>
      </p:sp>
      <p:sp>
        <p:nvSpPr>
          <p:cNvPr id="202787" name="Oval 35"/>
          <p:cNvSpPr>
            <a:spLocks noChangeArrowheads="1"/>
          </p:cNvSpPr>
          <p:nvPr/>
        </p:nvSpPr>
        <p:spPr bwMode="auto">
          <a:xfrm>
            <a:off x="1583418" y="2988578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sp>
        <p:nvSpPr>
          <p:cNvPr id="202788" name="Oval 36"/>
          <p:cNvSpPr>
            <a:spLocks noChangeArrowheads="1"/>
          </p:cNvSpPr>
          <p:nvPr/>
        </p:nvSpPr>
        <p:spPr bwMode="auto">
          <a:xfrm>
            <a:off x="1126218" y="3504516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sp>
        <p:nvSpPr>
          <p:cNvPr id="202789" name="AutoShape 37"/>
          <p:cNvSpPr>
            <a:spLocks noChangeArrowheads="1"/>
          </p:cNvSpPr>
          <p:nvPr/>
        </p:nvSpPr>
        <p:spPr bwMode="auto">
          <a:xfrm>
            <a:off x="681718" y="404902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sp>
        <p:nvSpPr>
          <p:cNvPr id="202790" name="AutoShape 38"/>
          <p:cNvSpPr>
            <a:spLocks noChangeArrowheads="1"/>
          </p:cNvSpPr>
          <p:nvPr/>
        </p:nvSpPr>
        <p:spPr bwMode="auto">
          <a:xfrm>
            <a:off x="1367518" y="404902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sp>
        <p:nvSpPr>
          <p:cNvPr id="202791" name="AutoShape 39"/>
          <p:cNvSpPr>
            <a:spLocks noChangeArrowheads="1"/>
          </p:cNvSpPr>
          <p:nvPr/>
        </p:nvSpPr>
        <p:spPr bwMode="auto">
          <a:xfrm>
            <a:off x="2016806" y="347752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202793" name="AutoShape 41"/>
          <p:cNvCxnSpPr>
            <a:cxnSpLocks noChangeShapeType="1"/>
            <a:stCxn id="202788" idx="3"/>
            <a:endCxn id="202789" idx="0"/>
          </p:cNvCxnSpPr>
          <p:nvPr/>
        </p:nvCxnSpPr>
        <p:spPr bwMode="auto">
          <a:xfrm flipH="1">
            <a:off x="953181" y="3879166"/>
            <a:ext cx="222250" cy="155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2794" name="AutoShape 42"/>
          <p:cNvCxnSpPr>
            <a:cxnSpLocks noChangeShapeType="1"/>
            <a:stCxn id="202788" idx="5"/>
            <a:endCxn id="202790" idx="0"/>
          </p:cNvCxnSpPr>
          <p:nvPr/>
        </p:nvCxnSpPr>
        <p:spPr bwMode="auto">
          <a:xfrm>
            <a:off x="1416731" y="3879166"/>
            <a:ext cx="222250" cy="155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2795" name="AutoShape 43"/>
          <p:cNvCxnSpPr>
            <a:cxnSpLocks noChangeShapeType="1"/>
            <a:stCxn id="202787" idx="5"/>
            <a:endCxn id="202791" idx="0"/>
          </p:cNvCxnSpPr>
          <p:nvPr/>
        </p:nvCxnSpPr>
        <p:spPr bwMode="auto">
          <a:xfrm>
            <a:off x="1873931" y="3363228"/>
            <a:ext cx="414337" cy="1000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796" name="Oval 44"/>
          <p:cNvSpPr>
            <a:spLocks noChangeArrowheads="1"/>
          </p:cNvSpPr>
          <p:nvPr/>
        </p:nvSpPr>
        <p:spPr bwMode="auto">
          <a:xfrm>
            <a:off x="2205718" y="2428191"/>
            <a:ext cx="3270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z</a:t>
            </a:r>
          </a:p>
        </p:txBody>
      </p:sp>
      <p:cxnSp>
        <p:nvCxnSpPr>
          <p:cNvPr id="202797" name="AutoShape 45"/>
          <p:cNvCxnSpPr>
            <a:cxnSpLocks noChangeShapeType="1"/>
            <a:stCxn id="202796" idx="3"/>
            <a:endCxn id="202787" idx="7"/>
          </p:cNvCxnSpPr>
          <p:nvPr/>
        </p:nvCxnSpPr>
        <p:spPr bwMode="auto">
          <a:xfrm flipH="1">
            <a:off x="1873931" y="2802841"/>
            <a:ext cx="379412" cy="2333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798" name="AutoShape 46"/>
          <p:cNvSpPr>
            <a:spLocks noChangeArrowheads="1"/>
          </p:cNvSpPr>
          <p:nvPr/>
        </p:nvSpPr>
        <p:spPr bwMode="auto">
          <a:xfrm>
            <a:off x="2891518" y="288697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202799" name="AutoShape 47"/>
          <p:cNvCxnSpPr>
            <a:cxnSpLocks noChangeShapeType="1"/>
            <a:stCxn id="202796" idx="5"/>
            <a:endCxn id="202798" idx="0"/>
          </p:cNvCxnSpPr>
          <p:nvPr/>
        </p:nvCxnSpPr>
        <p:spPr bwMode="auto">
          <a:xfrm>
            <a:off x="2485118" y="2802841"/>
            <a:ext cx="677863" cy="69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800" name="Text Box 48"/>
          <p:cNvSpPr txBox="1">
            <a:spLocks noChangeArrowheads="1"/>
          </p:cNvSpPr>
          <p:nvPr/>
        </p:nvSpPr>
        <p:spPr bwMode="auto">
          <a:xfrm>
            <a:off x="3998232" y="3653971"/>
            <a:ext cx="10414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zig-zig</a:t>
            </a:r>
            <a:endParaRPr lang="en-US" dirty="0"/>
          </a:p>
        </p:txBody>
      </p:sp>
      <p:sp>
        <p:nvSpPr>
          <p:cNvPr id="202803" name="Oval 51"/>
          <p:cNvSpPr>
            <a:spLocks noChangeArrowheads="1"/>
          </p:cNvSpPr>
          <p:nvPr/>
        </p:nvSpPr>
        <p:spPr bwMode="auto">
          <a:xfrm flipH="1">
            <a:off x="7073447" y="2999467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sp>
        <p:nvSpPr>
          <p:cNvPr id="202804" name="Oval 52"/>
          <p:cNvSpPr>
            <a:spLocks noChangeArrowheads="1"/>
          </p:cNvSpPr>
          <p:nvPr/>
        </p:nvSpPr>
        <p:spPr bwMode="auto">
          <a:xfrm flipH="1">
            <a:off x="7536997" y="3532867"/>
            <a:ext cx="3270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z</a:t>
            </a:r>
          </a:p>
        </p:txBody>
      </p:sp>
      <p:sp>
        <p:nvSpPr>
          <p:cNvPr id="202805" name="AutoShape 53"/>
          <p:cNvSpPr>
            <a:spLocks noChangeArrowheads="1"/>
          </p:cNvSpPr>
          <p:nvPr/>
        </p:nvSpPr>
        <p:spPr bwMode="auto">
          <a:xfrm flipH="1">
            <a:off x="7771947" y="4104367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sp>
        <p:nvSpPr>
          <p:cNvPr id="202806" name="AutoShape 54"/>
          <p:cNvSpPr>
            <a:spLocks noChangeArrowheads="1"/>
          </p:cNvSpPr>
          <p:nvPr/>
        </p:nvSpPr>
        <p:spPr bwMode="auto">
          <a:xfrm flipH="1">
            <a:off x="7086147" y="4104367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sp>
        <p:nvSpPr>
          <p:cNvPr id="202807" name="AutoShape 55"/>
          <p:cNvSpPr>
            <a:spLocks noChangeArrowheads="1"/>
          </p:cNvSpPr>
          <p:nvPr/>
        </p:nvSpPr>
        <p:spPr bwMode="auto">
          <a:xfrm flipH="1">
            <a:off x="6436860" y="3513817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202808" name="AutoShape 56"/>
          <p:cNvCxnSpPr>
            <a:cxnSpLocks noChangeShapeType="1"/>
            <a:stCxn id="202803" idx="3"/>
            <a:endCxn id="202804" idx="0"/>
          </p:cNvCxnSpPr>
          <p:nvPr/>
        </p:nvCxnSpPr>
        <p:spPr bwMode="auto">
          <a:xfrm>
            <a:off x="7356022" y="3331255"/>
            <a:ext cx="344488" cy="2381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2809" name="AutoShape 57"/>
          <p:cNvCxnSpPr>
            <a:cxnSpLocks noChangeShapeType="1"/>
            <a:stCxn id="202804" idx="3"/>
            <a:endCxn id="202805" idx="0"/>
          </p:cNvCxnSpPr>
          <p:nvPr/>
        </p:nvCxnSpPr>
        <p:spPr bwMode="auto">
          <a:xfrm>
            <a:off x="7808460" y="3864655"/>
            <a:ext cx="234950" cy="3159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2810" name="AutoShape 58"/>
          <p:cNvCxnSpPr>
            <a:cxnSpLocks noChangeShapeType="1"/>
            <a:stCxn id="202804" idx="5"/>
            <a:endCxn id="202806" idx="0"/>
          </p:cNvCxnSpPr>
          <p:nvPr/>
        </p:nvCxnSpPr>
        <p:spPr bwMode="auto">
          <a:xfrm flipH="1">
            <a:off x="7357610" y="3864655"/>
            <a:ext cx="233362" cy="3159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2811" name="AutoShape 59"/>
          <p:cNvCxnSpPr>
            <a:cxnSpLocks noChangeShapeType="1"/>
            <a:stCxn id="202803" idx="5"/>
            <a:endCxn id="202807" idx="0"/>
          </p:cNvCxnSpPr>
          <p:nvPr/>
        </p:nvCxnSpPr>
        <p:spPr bwMode="auto">
          <a:xfrm flipH="1">
            <a:off x="6708322" y="3331255"/>
            <a:ext cx="420688" cy="2603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812" name="Oval 60"/>
          <p:cNvSpPr>
            <a:spLocks noChangeArrowheads="1"/>
          </p:cNvSpPr>
          <p:nvPr/>
        </p:nvSpPr>
        <p:spPr bwMode="auto">
          <a:xfrm flipH="1">
            <a:off x="6457497" y="2420030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cxnSp>
        <p:nvCxnSpPr>
          <p:cNvPr id="202813" name="AutoShape 61"/>
          <p:cNvCxnSpPr>
            <a:cxnSpLocks noChangeShapeType="1"/>
            <a:stCxn id="202812" idx="3"/>
            <a:endCxn id="202803" idx="7"/>
          </p:cNvCxnSpPr>
          <p:nvPr/>
        </p:nvCxnSpPr>
        <p:spPr bwMode="auto">
          <a:xfrm>
            <a:off x="6740072" y="2751817"/>
            <a:ext cx="388938" cy="3349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814" name="AutoShape 62"/>
          <p:cNvSpPr>
            <a:spLocks noChangeArrowheads="1"/>
          </p:cNvSpPr>
          <p:nvPr/>
        </p:nvSpPr>
        <p:spPr bwMode="auto">
          <a:xfrm flipH="1">
            <a:off x="5876472" y="2904217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202815" name="AutoShape 63"/>
          <p:cNvCxnSpPr>
            <a:cxnSpLocks noChangeShapeType="1"/>
            <a:stCxn id="202812" idx="5"/>
            <a:endCxn id="202814" idx="0"/>
          </p:cNvCxnSpPr>
          <p:nvPr/>
        </p:nvCxnSpPr>
        <p:spPr bwMode="auto">
          <a:xfrm flipH="1">
            <a:off x="6147935" y="2751817"/>
            <a:ext cx="365125" cy="2301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2816" name="Line 64"/>
          <p:cNvSpPr>
            <a:spLocks noChangeShapeType="1"/>
          </p:cNvSpPr>
          <p:nvPr/>
        </p:nvSpPr>
        <p:spPr bwMode="auto">
          <a:xfrm>
            <a:off x="3955142" y="3508829"/>
            <a:ext cx="1215571" cy="1088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Oval 2"/>
          <p:cNvSpPr>
            <a:spLocks noChangeArrowheads="1"/>
          </p:cNvSpPr>
          <p:nvPr/>
        </p:nvSpPr>
        <p:spPr bwMode="auto">
          <a:xfrm>
            <a:off x="4152900" y="18097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38</a:t>
            </a:r>
          </a:p>
        </p:txBody>
      </p:sp>
      <p:sp>
        <p:nvSpPr>
          <p:cNvPr id="1095683" name="Oval 3"/>
          <p:cNvSpPr>
            <a:spLocks noChangeArrowheads="1"/>
          </p:cNvSpPr>
          <p:nvPr/>
        </p:nvSpPr>
        <p:spPr bwMode="auto">
          <a:xfrm>
            <a:off x="2019300" y="3028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25</a:t>
            </a:r>
          </a:p>
        </p:txBody>
      </p:sp>
      <p:cxnSp>
        <p:nvCxnSpPr>
          <p:cNvPr id="1095684" name="AutoShape 4"/>
          <p:cNvCxnSpPr>
            <a:cxnSpLocks noChangeShapeType="1"/>
            <a:stCxn id="1095682" idx="4"/>
            <a:endCxn id="1095683" idx="0"/>
          </p:cNvCxnSpPr>
          <p:nvPr/>
        </p:nvCxnSpPr>
        <p:spPr bwMode="auto">
          <a:xfrm flipH="1">
            <a:off x="2305050" y="2276485"/>
            <a:ext cx="213360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85" name="Oval 5"/>
          <p:cNvSpPr>
            <a:spLocks noChangeArrowheads="1"/>
          </p:cNvSpPr>
          <p:nvPr/>
        </p:nvSpPr>
        <p:spPr bwMode="auto">
          <a:xfrm>
            <a:off x="91440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17</a:t>
            </a:r>
          </a:p>
        </p:txBody>
      </p:sp>
      <p:sp>
        <p:nvSpPr>
          <p:cNvPr id="1095686" name="Oval 6"/>
          <p:cNvSpPr>
            <a:spLocks noChangeArrowheads="1"/>
          </p:cNvSpPr>
          <p:nvPr/>
        </p:nvSpPr>
        <p:spPr bwMode="auto">
          <a:xfrm>
            <a:off x="3810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</a:t>
            </a:r>
          </a:p>
        </p:txBody>
      </p:sp>
      <p:sp>
        <p:nvSpPr>
          <p:cNvPr id="1095687" name="Oval 7"/>
          <p:cNvSpPr>
            <a:spLocks noChangeArrowheads="1"/>
          </p:cNvSpPr>
          <p:nvPr/>
        </p:nvSpPr>
        <p:spPr bwMode="auto">
          <a:xfrm>
            <a:off x="14097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21</a:t>
            </a:r>
          </a:p>
        </p:txBody>
      </p:sp>
      <p:cxnSp>
        <p:nvCxnSpPr>
          <p:cNvPr id="1095688" name="AutoShape 8"/>
          <p:cNvCxnSpPr>
            <a:cxnSpLocks noChangeShapeType="1"/>
            <a:stCxn id="1095685" idx="4"/>
            <a:endCxn id="1095686" idx="0"/>
          </p:cNvCxnSpPr>
          <p:nvPr/>
        </p:nvCxnSpPr>
        <p:spPr bwMode="auto">
          <a:xfrm flipH="1">
            <a:off x="66675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89" name="AutoShape 9"/>
          <p:cNvCxnSpPr>
            <a:cxnSpLocks noChangeShapeType="1"/>
            <a:stCxn id="1095685" idx="4"/>
            <a:endCxn id="1095687" idx="0"/>
          </p:cNvCxnSpPr>
          <p:nvPr/>
        </p:nvCxnSpPr>
        <p:spPr bwMode="auto">
          <a:xfrm>
            <a:off x="120015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0" name="AutoShape 10"/>
          <p:cNvCxnSpPr>
            <a:cxnSpLocks noChangeShapeType="1"/>
            <a:stCxn id="1095683" idx="4"/>
            <a:endCxn id="1095685" idx="0"/>
          </p:cNvCxnSpPr>
          <p:nvPr/>
        </p:nvCxnSpPr>
        <p:spPr bwMode="auto">
          <a:xfrm flipH="1">
            <a:off x="1200150" y="3495685"/>
            <a:ext cx="110490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1" name="Oval 11"/>
          <p:cNvSpPr>
            <a:spLocks noChangeArrowheads="1"/>
          </p:cNvSpPr>
          <p:nvPr/>
        </p:nvSpPr>
        <p:spPr bwMode="auto">
          <a:xfrm>
            <a:off x="318135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31</a:t>
            </a:r>
          </a:p>
        </p:txBody>
      </p:sp>
      <p:sp>
        <p:nvSpPr>
          <p:cNvPr id="1095692" name="Oval 12"/>
          <p:cNvSpPr>
            <a:spLocks noChangeArrowheads="1"/>
          </p:cNvSpPr>
          <p:nvPr/>
        </p:nvSpPr>
        <p:spPr bwMode="auto">
          <a:xfrm>
            <a:off x="26479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28</a:t>
            </a:r>
          </a:p>
        </p:txBody>
      </p:sp>
      <p:sp>
        <p:nvSpPr>
          <p:cNvPr id="1095693" name="Oval 13"/>
          <p:cNvSpPr>
            <a:spLocks noChangeArrowheads="1"/>
          </p:cNvSpPr>
          <p:nvPr/>
        </p:nvSpPr>
        <p:spPr bwMode="auto">
          <a:xfrm>
            <a:off x="36766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35</a:t>
            </a:r>
          </a:p>
        </p:txBody>
      </p:sp>
      <p:cxnSp>
        <p:nvCxnSpPr>
          <p:cNvPr id="1095694" name="AutoShape 14"/>
          <p:cNvCxnSpPr>
            <a:cxnSpLocks noChangeShapeType="1"/>
            <a:stCxn id="1095691" idx="4"/>
            <a:endCxn id="1095692" idx="0"/>
          </p:cNvCxnSpPr>
          <p:nvPr/>
        </p:nvCxnSpPr>
        <p:spPr bwMode="auto">
          <a:xfrm flipH="1">
            <a:off x="293370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5" name="AutoShape 15"/>
          <p:cNvCxnSpPr>
            <a:cxnSpLocks noChangeShapeType="1"/>
            <a:stCxn id="1095691" idx="4"/>
            <a:endCxn id="1095693" idx="0"/>
          </p:cNvCxnSpPr>
          <p:nvPr/>
        </p:nvCxnSpPr>
        <p:spPr bwMode="auto">
          <a:xfrm>
            <a:off x="346710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6" name="AutoShape 16"/>
          <p:cNvCxnSpPr>
            <a:cxnSpLocks noChangeShapeType="1"/>
            <a:stCxn id="1095683" idx="4"/>
            <a:endCxn id="1095691" idx="0"/>
          </p:cNvCxnSpPr>
          <p:nvPr/>
        </p:nvCxnSpPr>
        <p:spPr bwMode="auto">
          <a:xfrm>
            <a:off x="2305050" y="3495685"/>
            <a:ext cx="116205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7" name="Oval 17"/>
          <p:cNvSpPr>
            <a:spLocks noChangeArrowheads="1"/>
          </p:cNvSpPr>
          <p:nvPr/>
        </p:nvSpPr>
        <p:spPr bwMode="auto">
          <a:xfrm>
            <a:off x="6419850" y="3028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51</a:t>
            </a:r>
          </a:p>
        </p:txBody>
      </p:sp>
      <p:cxnSp>
        <p:nvCxnSpPr>
          <p:cNvPr id="1095698" name="AutoShape 18"/>
          <p:cNvCxnSpPr>
            <a:cxnSpLocks noChangeShapeType="1"/>
            <a:stCxn id="1095682" idx="4"/>
            <a:endCxn id="1095697" idx="0"/>
          </p:cNvCxnSpPr>
          <p:nvPr/>
        </p:nvCxnSpPr>
        <p:spPr bwMode="auto">
          <a:xfrm>
            <a:off x="4438650" y="2276485"/>
            <a:ext cx="226695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9" name="Oval 19"/>
          <p:cNvSpPr>
            <a:spLocks noChangeArrowheads="1"/>
          </p:cNvSpPr>
          <p:nvPr/>
        </p:nvSpPr>
        <p:spPr bwMode="auto">
          <a:xfrm>
            <a:off x="531495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42</a:t>
            </a:r>
          </a:p>
        </p:txBody>
      </p:sp>
      <p:sp>
        <p:nvSpPr>
          <p:cNvPr id="1095700" name="Oval 20"/>
          <p:cNvSpPr>
            <a:spLocks noChangeArrowheads="1"/>
          </p:cNvSpPr>
          <p:nvPr/>
        </p:nvSpPr>
        <p:spPr bwMode="auto">
          <a:xfrm>
            <a:off x="47815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40</a:t>
            </a:r>
          </a:p>
        </p:txBody>
      </p:sp>
      <p:sp>
        <p:nvSpPr>
          <p:cNvPr id="1095701" name="Oval 21"/>
          <p:cNvSpPr>
            <a:spLocks noChangeArrowheads="1"/>
          </p:cNvSpPr>
          <p:nvPr/>
        </p:nvSpPr>
        <p:spPr bwMode="auto">
          <a:xfrm>
            <a:off x="58102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49</a:t>
            </a:r>
          </a:p>
        </p:txBody>
      </p:sp>
      <p:cxnSp>
        <p:nvCxnSpPr>
          <p:cNvPr id="1095702" name="AutoShape 22"/>
          <p:cNvCxnSpPr>
            <a:cxnSpLocks noChangeShapeType="1"/>
            <a:stCxn id="1095699" idx="4"/>
            <a:endCxn id="1095700" idx="0"/>
          </p:cNvCxnSpPr>
          <p:nvPr/>
        </p:nvCxnSpPr>
        <p:spPr bwMode="auto">
          <a:xfrm flipH="1">
            <a:off x="506730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3" name="AutoShape 23"/>
          <p:cNvCxnSpPr>
            <a:cxnSpLocks noChangeShapeType="1"/>
            <a:stCxn id="1095699" idx="4"/>
            <a:endCxn id="1095701" idx="0"/>
          </p:cNvCxnSpPr>
          <p:nvPr/>
        </p:nvCxnSpPr>
        <p:spPr bwMode="auto">
          <a:xfrm>
            <a:off x="560070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4" name="AutoShape 24"/>
          <p:cNvCxnSpPr>
            <a:cxnSpLocks noChangeShapeType="1"/>
            <a:stCxn id="1095697" idx="4"/>
            <a:endCxn id="1095699" idx="0"/>
          </p:cNvCxnSpPr>
          <p:nvPr/>
        </p:nvCxnSpPr>
        <p:spPr bwMode="auto">
          <a:xfrm flipH="1">
            <a:off x="5600700" y="3495685"/>
            <a:ext cx="110490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705" name="Oval 25"/>
          <p:cNvSpPr>
            <a:spLocks noChangeArrowheads="1"/>
          </p:cNvSpPr>
          <p:nvPr/>
        </p:nvSpPr>
        <p:spPr bwMode="auto">
          <a:xfrm>
            <a:off x="758190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63</a:t>
            </a:r>
          </a:p>
        </p:txBody>
      </p:sp>
      <p:sp>
        <p:nvSpPr>
          <p:cNvPr id="1095706" name="Oval 26"/>
          <p:cNvSpPr>
            <a:spLocks noChangeArrowheads="1"/>
          </p:cNvSpPr>
          <p:nvPr/>
        </p:nvSpPr>
        <p:spPr bwMode="auto">
          <a:xfrm>
            <a:off x="70485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55</a:t>
            </a:r>
          </a:p>
        </p:txBody>
      </p:sp>
      <p:sp>
        <p:nvSpPr>
          <p:cNvPr id="1095707" name="Oval 27"/>
          <p:cNvSpPr>
            <a:spLocks noChangeArrowheads="1"/>
          </p:cNvSpPr>
          <p:nvPr/>
        </p:nvSpPr>
        <p:spPr bwMode="auto">
          <a:xfrm>
            <a:off x="80772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71</a:t>
            </a:r>
          </a:p>
        </p:txBody>
      </p:sp>
      <p:cxnSp>
        <p:nvCxnSpPr>
          <p:cNvPr id="1095708" name="AutoShape 28"/>
          <p:cNvCxnSpPr>
            <a:cxnSpLocks noChangeShapeType="1"/>
            <a:stCxn id="1095705" idx="4"/>
            <a:endCxn id="1095706" idx="0"/>
          </p:cNvCxnSpPr>
          <p:nvPr/>
        </p:nvCxnSpPr>
        <p:spPr bwMode="auto">
          <a:xfrm flipH="1">
            <a:off x="733425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9" name="AutoShape 29"/>
          <p:cNvCxnSpPr>
            <a:cxnSpLocks noChangeShapeType="1"/>
            <a:stCxn id="1095705" idx="4"/>
            <a:endCxn id="1095707" idx="0"/>
          </p:cNvCxnSpPr>
          <p:nvPr/>
        </p:nvCxnSpPr>
        <p:spPr bwMode="auto">
          <a:xfrm>
            <a:off x="786765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10" name="AutoShape 30"/>
          <p:cNvCxnSpPr>
            <a:cxnSpLocks noChangeShapeType="1"/>
            <a:stCxn id="1095697" idx="4"/>
            <a:endCxn id="1095705" idx="0"/>
          </p:cNvCxnSpPr>
          <p:nvPr/>
        </p:nvCxnSpPr>
        <p:spPr bwMode="auto">
          <a:xfrm>
            <a:off x="6705600" y="3495685"/>
            <a:ext cx="116205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711" name="Rectangle 31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/>
              <a:t>Binary Search Tree</a:t>
            </a:r>
            <a:endParaRPr lang="en-CA">
              <a:solidFill>
                <a:schemeClr val="tx1"/>
              </a:solidFill>
            </a:endParaRPr>
          </a:p>
        </p:txBody>
      </p:sp>
      <p:sp>
        <p:nvSpPr>
          <p:cNvPr id="1095712" name="Rectangle 32"/>
          <p:cNvSpPr>
            <a:spLocks noChangeArrowheads="1"/>
          </p:cNvSpPr>
          <p:nvPr/>
        </p:nvSpPr>
        <p:spPr bwMode="auto">
          <a:xfrm>
            <a:off x="76200" y="1122363"/>
            <a:ext cx="91440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0" dirty="0">
                <a:ea typeface="Times New Roman" pitchFamily="38" charset="0"/>
                <a:cs typeface="Times New Roman" pitchFamily="38" charset="0"/>
              </a:rPr>
              <a:t>All nodes in left subtree</a:t>
            </a:r>
            <a:r>
              <a:rPr lang="en-US" sz="2400" b="0" dirty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  </a:t>
            </a:r>
            <a:r>
              <a:rPr lang="en-CA" sz="2400" b="0" dirty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 dirty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 </a:t>
            </a:r>
            <a:r>
              <a:rPr lang="en-US" sz="2400" b="0" dirty="0"/>
              <a:t> Any node  </a:t>
            </a:r>
            <a:r>
              <a:rPr lang="en-CA" sz="2400" b="0" dirty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≤ </a:t>
            </a:r>
            <a:r>
              <a:rPr lang="en-CA" sz="2400" b="0" dirty="0">
                <a:ea typeface="Times New Roman" pitchFamily="38" charset="0"/>
                <a:cs typeface="Times New Roman" pitchFamily="38" charset="0"/>
              </a:rPr>
              <a:t>All nodes in right subtree</a:t>
            </a:r>
            <a:endParaRPr lang="en-US" sz="2400" b="0" dirty="0"/>
          </a:p>
          <a:p>
            <a:pPr marL="342900" indent="-342900">
              <a:spcBef>
                <a:spcPct val="20000"/>
              </a:spcBef>
            </a:pPr>
            <a:endParaRPr lang="en-US" sz="2000" b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b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CA" sz="2400" b="0" dirty="0"/>
          </a:p>
        </p:txBody>
      </p:sp>
      <p:sp>
        <p:nvSpPr>
          <p:cNvPr id="1095713" name="AutoShape 33"/>
          <p:cNvSpPr>
            <a:spLocks noChangeArrowheads="1"/>
          </p:cNvSpPr>
          <p:nvPr/>
        </p:nvSpPr>
        <p:spPr bwMode="auto">
          <a:xfrm>
            <a:off x="76200" y="3867160"/>
            <a:ext cx="2286000" cy="22098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solidFill>
                <a:srgbClr val="FBEFD2"/>
              </a:solidFill>
              <a:latin typeface="Times New Roman" pitchFamily="38" charset="0"/>
            </a:endParaRPr>
          </a:p>
        </p:txBody>
      </p:sp>
      <p:sp>
        <p:nvSpPr>
          <p:cNvPr id="1095714" name="AutoShape 34"/>
          <p:cNvSpPr>
            <a:spLocks noChangeArrowheads="1"/>
          </p:cNvSpPr>
          <p:nvPr/>
        </p:nvSpPr>
        <p:spPr bwMode="auto">
          <a:xfrm>
            <a:off x="2286000" y="3867160"/>
            <a:ext cx="2286000" cy="22098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solidFill>
                <a:srgbClr val="FBEFD2"/>
              </a:solidFill>
              <a:latin typeface="Times New Roman" pitchFamily="38" charset="0"/>
            </a:endParaRPr>
          </a:p>
        </p:txBody>
      </p:sp>
      <p:sp>
        <p:nvSpPr>
          <p:cNvPr id="1095715" name="Text Box 35"/>
          <p:cNvSpPr txBox="1">
            <a:spLocks noChangeArrowheads="1"/>
          </p:cNvSpPr>
          <p:nvPr/>
        </p:nvSpPr>
        <p:spPr bwMode="auto">
          <a:xfrm>
            <a:off x="1295400" y="3006735"/>
            <a:ext cx="569387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>
                <a:solidFill>
                  <a:srgbClr val="FBEFD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1295400" y="2896724"/>
            <a:ext cx="560388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 dirty="0">
                <a:solidFill>
                  <a:schemeClr val="hlink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2743200" y="2918949"/>
            <a:ext cx="560388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>
                <a:solidFill>
                  <a:schemeClr val="hlink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Zig-Zag</a:t>
            </a:r>
            <a:endParaRPr lang="en-US" dirty="0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014896"/>
            <a:ext cx="8229600" cy="4957054"/>
          </a:xfrm>
        </p:spPr>
        <p:txBody>
          <a:bodyPr/>
          <a:lstStyle/>
          <a:p>
            <a:r>
              <a:rPr lang="en-US" dirty="0" smtClean="0"/>
              <a:t>Performed when the node </a:t>
            </a:r>
            <a:r>
              <a:rPr lang="en-US" dirty="0" err="1" smtClean="0"/>
              <a:t>x</a:t>
            </a:r>
            <a:r>
              <a:rPr lang="en-US" dirty="0" smtClean="0"/>
              <a:t> forms a non-linear chain with its parent and grandparent</a:t>
            </a:r>
          </a:p>
          <a:p>
            <a:pPr lvl="1"/>
            <a:r>
              <a:rPr lang="en-US" dirty="0" smtClean="0"/>
              <a:t>i.e., right-left or left-right</a:t>
            </a:r>
            <a:endParaRPr lang="en-US" dirty="0"/>
          </a:p>
        </p:txBody>
      </p:sp>
      <p:cxnSp>
        <p:nvCxnSpPr>
          <p:cNvPr id="32" name="AutoShape 15"/>
          <p:cNvCxnSpPr>
            <a:cxnSpLocks noChangeShapeType="1"/>
            <a:stCxn id="43" idx="5"/>
            <a:endCxn id="34" idx="1"/>
          </p:cNvCxnSpPr>
          <p:nvPr/>
        </p:nvCxnSpPr>
        <p:spPr bwMode="auto">
          <a:xfrm>
            <a:off x="1783217" y="2842078"/>
            <a:ext cx="512762" cy="1841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3837215" y="3165928"/>
            <a:ext cx="1131888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zig-zag</a:t>
            </a:r>
            <a:endParaRPr lang="en-US" dirty="0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2246767" y="2978603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1789567" y="3510416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1345067" y="407874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2030867" y="407874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2680154" y="348977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39" name="AutoShape 9"/>
          <p:cNvCxnSpPr>
            <a:cxnSpLocks noChangeShapeType="1"/>
            <a:stCxn id="34" idx="3"/>
            <a:endCxn id="35" idx="0"/>
          </p:cNvCxnSpPr>
          <p:nvPr/>
        </p:nvCxnSpPr>
        <p:spPr bwMode="auto">
          <a:xfrm flipH="1">
            <a:off x="1959429" y="3353253"/>
            <a:ext cx="336550" cy="1428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0" name="AutoShape 10"/>
          <p:cNvCxnSpPr>
            <a:cxnSpLocks noChangeShapeType="1"/>
            <a:stCxn id="35" idx="3"/>
            <a:endCxn id="36" idx="0"/>
          </p:cNvCxnSpPr>
          <p:nvPr/>
        </p:nvCxnSpPr>
        <p:spPr bwMode="auto">
          <a:xfrm flipH="1">
            <a:off x="1616529" y="3885066"/>
            <a:ext cx="222250" cy="1793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" name="AutoShape 11"/>
          <p:cNvCxnSpPr>
            <a:cxnSpLocks noChangeShapeType="1"/>
            <a:stCxn id="35" idx="5"/>
            <a:endCxn id="37" idx="0"/>
          </p:cNvCxnSpPr>
          <p:nvPr/>
        </p:nvCxnSpPr>
        <p:spPr bwMode="auto">
          <a:xfrm>
            <a:off x="2080079" y="3885066"/>
            <a:ext cx="222250" cy="1793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2" name="AutoShape 12"/>
          <p:cNvCxnSpPr>
            <a:cxnSpLocks noChangeShapeType="1"/>
            <a:stCxn id="34" idx="5"/>
            <a:endCxn id="38" idx="0"/>
          </p:cNvCxnSpPr>
          <p:nvPr/>
        </p:nvCxnSpPr>
        <p:spPr bwMode="auto">
          <a:xfrm>
            <a:off x="2537279" y="3353253"/>
            <a:ext cx="414338" cy="1222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" name="Oval 14"/>
          <p:cNvSpPr>
            <a:spLocks noChangeArrowheads="1"/>
          </p:cNvSpPr>
          <p:nvPr/>
        </p:nvSpPr>
        <p:spPr bwMode="auto">
          <a:xfrm>
            <a:off x="1503817" y="2467428"/>
            <a:ext cx="3270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z</a:t>
            </a:r>
          </a:p>
        </p:txBody>
      </p:sp>
      <p:sp>
        <p:nvSpPr>
          <p:cNvPr id="44" name="AutoShape 16"/>
          <p:cNvSpPr>
            <a:spLocks noChangeArrowheads="1"/>
          </p:cNvSpPr>
          <p:nvPr/>
        </p:nvSpPr>
        <p:spPr bwMode="auto">
          <a:xfrm>
            <a:off x="964067" y="3210378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45" name="AutoShape 17"/>
          <p:cNvCxnSpPr>
            <a:cxnSpLocks noChangeShapeType="1"/>
            <a:stCxn id="43" idx="3"/>
            <a:endCxn id="44" idx="0"/>
          </p:cNvCxnSpPr>
          <p:nvPr/>
        </p:nvCxnSpPr>
        <p:spPr bwMode="auto">
          <a:xfrm flipH="1">
            <a:off x="1235529" y="2842078"/>
            <a:ext cx="315913" cy="3540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" name="Oval 20"/>
          <p:cNvSpPr>
            <a:spLocks noChangeArrowheads="1"/>
          </p:cNvSpPr>
          <p:nvPr/>
        </p:nvSpPr>
        <p:spPr bwMode="auto">
          <a:xfrm>
            <a:off x="7004959" y="3111726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sp>
        <p:nvSpPr>
          <p:cNvPr id="47" name="Oval 21"/>
          <p:cNvSpPr>
            <a:spLocks noChangeArrowheads="1"/>
          </p:cNvSpPr>
          <p:nvPr/>
        </p:nvSpPr>
        <p:spPr bwMode="auto">
          <a:xfrm>
            <a:off x="6242959" y="2498951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sp>
        <p:nvSpPr>
          <p:cNvPr id="48" name="AutoShape 22"/>
          <p:cNvSpPr>
            <a:spLocks noChangeArrowheads="1"/>
          </p:cNvSpPr>
          <p:nvPr/>
        </p:nvSpPr>
        <p:spPr bwMode="auto">
          <a:xfrm>
            <a:off x="5861959" y="355940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sp>
        <p:nvSpPr>
          <p:cNvPr id="49" name="AutoShape 23"/>
          <p:cNvSpPr>
            <a:spLocks noChangeArrowheads="1"/>
          </p:cNvSpPr>
          <p:nvPr/>
        </p:nvSpPr>
        <p:spPr bwMode="auto">
          <a:xfrm>
            <a:off x="6547759" y="355940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sp>
        <p:nvSpPr>
          <p:cNvPr id="50" name="AutoShape 24"/>
          <p:cNvSpPr>
            <a:spLocks noChangeArrowheads="1"/>
          </p:cNvSpPr>
          <p:nvPr/>
        </p:nvSpPr>
        <p:spPr bwMode="auto">
          <a:xfrm>
            <a:off x="7300234" y="355940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51" name="AutoShape 25"/>
          <p:cNvCxnSpPr>
            <a:cxnSpLocks noChangeShapeType="1"/>
            <a:stCxn id="46" idx="1"/>
            <a:endCxn id="47" idx="5"/>
          </p:cNvCxnSpPr>
          <p:nvPr/>
        </p:nvCxnSpPr>
        <p:spPr bwMode="auto">
          <a:xfrm flipH="1" flipV="1">
            <a:off x="6525534" y="2838676"/>
            <a:ext cx="536575" cy="3571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" name="AutoShape 26"/>
          <p:cNvCxnSpPr>
            <a:cxnSpLocks noChangeShapeType="1"/>
            <a:stCxn id="55" idx="5"/>
            <a:endCxn id="48" idx="0"/>
          </p:cNvCxnSpPr>
          <p:nvPr/>
        </p:nvCxnSpPr>
        <p:spPr bwMode="auto">
          <a:xfrm>
            <a:off x="5912759" y="3419701"/>
            <a:ext cx="220663" cy="1254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" name="AutoShape 27"/>
          <p:cNvCxnSpPr>
            <a:cxnSpLocks noChangeShapeType="1"/>
            <a:stCxn id="46" idx="3"/>
            <a:endCxn id="49" idx="0"/>
          </p:cNvCxnSpPr>
          <p:nvPr/>
        </p:nvCxnSpPr>
        <p:spPr bwMode="auto">
          <a:xfrm flipH="1">
            <a:off x="6819222" y="3451451"/>
            <a:ext cx="242887" cy="1682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4" name="AutoShape 28"/>
          <p:cNvCxnSpPr>
            <a:cxnSpLocks noChangeShapeType="1"/>
            <a:stCxn id="46" idx="5"/>
            <a:endCxn id="50" idx="0"/>
          </p:cNvCxnSpPr>
          <p:nvPr/>
        </p:nvCxnSpPr>
        <p:spPr bwMode="auto">
          <a:xfrm>
            <a:off x="7287534" y="3451451"/>
            <a:ext cx="284163" cy="1682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5" name="Oval 29"/>
          <p:cNvSpPr>
            <a:spLocks noChangeArrowheads="1"/>
          </p:cNvSpPr>
          <p:nvPr/>
        </p:nvSpPr>
        <p:spPr bwMode="auto">
          <a:xfrm>
            <a:off x="5633359" y="3045051"/>
            <a:ext cx="3270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z</a:t>
            </a:r>
          </a:p>
        </p:txBody>
      </p:sp>
      <p:cxnSp>
        <p:nvCxnSpPr>
          <p:cNvPr id="56" name="AutoShape 30"/>
          <p:cNvCxnSpPr>
            <a:cxnSpLocks noChangeShapeType="1"/>
            <a:stCxn id="55" idx="7"/>
            <a:endCxn id="47" idx="3"/>
          </p:cNvCxnSpPr>
          <p:nvPr/>
        </p:nvCxnSpPr>
        <p:spPr bwMode="auto">
          <a:xfrm flipV="1">
            <a:off x="5912759" y="2873601"/>
            <a:ext cx="379413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7" name="AutoShape 31"/>
          <p:cNvSpPr>
            <a:spLocks noChangeArrowheads="1"/>
          </p:cNvSpPr>
          <p:nvPr/>
        </p:nvSpPr>
        <p:spPr bwMode="auto">
          <a:xfrm>
            <a:off x="5252359" y="3559401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58" name="AutoShape 32"/>
          <p:cNvCxnSpPr>
            <a:cxnSpLocks noChangeShapeType="1"/>
            <a:stCxn id="55" idx="3"/>
            <a:endCxn id="57" idx="0"/>
          </p:cNvCxnSpPr>
          <p:nvPr/>
        </p:nvCxnSpPr>
        <p:spPr bwMode="auto">
          <a:xfrm flipH="1">
            <a:off x="5523822" y="3419701"/>
            <a:ext cx="157162" cy="1254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9" name="Line 33"/>
          <p:cNvSpPr>
            <a:spLocks noChangeShapeType="1"/>
          </p:cNvSpPr>
          <p:nvPr/>
        </p:nvSpPr>
        <p:spPr bwMode="auto">
          <a:xfrm>
            <a:off x="4075340" y="3775528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Zig</a:t>
            </a:r>
            <a:endParaRPr lang="en-US" dirty="0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014896"/>
            <a:ext cx="8229600" cy="4957054"/>
          </a:xfrm>
        </p:spPr>
        <p:txBody>
          <a:bodyPr/>
          <a:lstStyle/>
          <a:p>
            <a:r>
              <a:rPr lang="en-US" dirty="0" smtClean="0"/>
              <a:t>Performed when the node </a:t>
            </a:r>
            <a:r>
              <a:rPr lang="en-US" dirty="0" err="1" smtClean="0"/>
              <a:t>x</a:t>
            </a:r>
            <a:r>
              <a:rPr lang="en-US" dirty="0" smtClean="0"/>
              <a:t> has no grandparent</a:t>
            </a:r>
          </a:p>
          <a:p>
            <a:pPr lvl="1"/>
            <a:r>
              <a:rPr lang="en-US" dirty="0" smtClean="0"/>
              <a:t>i.e., its parent is the root</a:t>
            </a:r>
            <a:endParaRPr lang="en-US" dirty="0"/>
          </a:p>
        </p:txBody>
      </p: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4323443" y="2770414"/>
            <a:ext cx="5572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zig</a:t>
            </a:r>
            <a:endParaRPr lang="en-US" dirty="0"/>
          </a:p>
        </p:txBody>
      </p:sp>
      <p:sp>
        <p:nvSpPr>
          <p:cNvPr id="61" name="Oval 67"/>
          <p:cNvSpPr>
            <a:spLocks noChangeArrowheads="1"/>
          </p:cNvSpPr>
          <p:nvPr/>
        </p:nvSpPr>
        <p:spPr bwMode="auto">
          <a:xfrm>
            <a:off x="2281918" y="3235552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sp>
        <p:nvSpPr>
          <p:cNvPr id="62" name="Oval 68"/>
          <p:cNvSpPr>
            <a:spLocks noChangeArrowheads="1"/>
          </p:cNvSpPr>
          <p:nvPr/>
        </p:nvSpPr>
        <p:spPr bwMode="auto">
          <a:xfrm>
            <a:off x="1797731" y="3802289"/>
            <a:ext cx="395287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w</a:t>
            </a:r>
          </a:p>
        </p:txBody>
      </p:sp>
      <p:sp>
        <p:nvSpPr>
          <p:cNvPr id="63" name="AutoShape 69"/>
          <p:cNvSpPr>
            <a:spLocks noChangeArrowheads="1"/>
          </p:cNvSpPr>
          <p:nvPr/>
        </p:nvSpPr>
        <p:spPr bwMode="auto">
          <a:xfrm>
            <a:off x="1380218" y="4429352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sp>
        <p:nvSpPr>
          <p:cNvPr id="64" name="AutoShape 70"/>
          <p:cNvSpPr>
            <a:spLocks noChangeArrowheads="1"/>
          </p:cNvSpPr>
          <p:nvPr/>
        </p:nvSpPr>
        <p:spPr bwMode="auto">
          <a:xfrm>
            <a:off x="2066018" y="4429352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sp>
        <p:nvSpPr>
          <p:cNvPr id="65" name="AutoShape 71"/>
          <p:cNvSpPr>
            <a:spLocks noChangeArrowheads="1"/>
          </p:cNvSpPr>
          <p:nvPr/>
        </p:nvSpPr>
        <p:spPr bwMode="auto">
          <a:xfrm>
            <a:off x="2715306" y="3800702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66" name="AutoShape 72"/>
          <p:cNvCxnSpPr>
            <a:cxnSpLocks noChangeShapeType="1"/>
            <a:stCxn id="61" idx="3"/>
            <a:endCxn id="62" idx="0"/>
          </p:cNvCxnSpPr>
          <p:nvPr/>
        </p:nvCxnSpPr>
        <p:spPr bwMode="auto">
          <a:xfrm flipH="1">
            <a:off x="1994581" y="3576864"/>
            <a:ext cx="344487" cy="250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7" name="AutoShape 73"/>
          <p:cNvCxnSpPr>
            <a:cxnSpLocks noChangeShapeType="1"/>
            <a:stCxn id="62" idx="3"/>
            <a:endCxn id="63" idx="0"/>
          </p:cNvCxnSpPr>
          <p:nvPr/>
        </p:nvCxnSpPr>
        <p:spPr bwMode="auto">
          <a:xfrm flipH="1">
            <a:off x="1651681" y="4143602"/>
            <a:ext cx="230187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8" name="AutoShape 74"/>
          <p:cNvCxnSpPr>
            <a:cxnSpLocks noChangeShapeType="1"/>
            <a:stCxn id="62" idx="5"/>
            <a:endCxn id="64" idx="0"/>
          </p:cNvCxnSpPr>
          <p:nvPr/>
        </p:nvCxnSpPr>
        <p:spPr bwMode="auto">
          <a:xfrm>
            <a:off x="2107293" y="4143602"/>
            <a:ext cx="230188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9" name="AutoShape 75"/>
          <p:cNvCxnSpPr>
            <a:cxnSpLocks noChangeShapeType="1"/>
            <a:stCxn id="61" idx="5"/>
            <a:endCxn id="65" idx="0"/>
          </p:cNvCxnSpPr>
          <p:nvPr/>
        </p:nvCxnSpPr>
        <p:spPr bwMode="auto">
          <a:xfrm>
            <a:off x="2572431" y="3610202"/>
            <a:ext cx="414337" cy="1762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0" name="Oval 76"/>
          <p:cNvSpPr>
            <a:spLocks noChangeArrowheads="1"/>
          </p:cNvSpPr>
          <p:nvPr/>
        </p:nvSpPr>
        <p:spPr bwMode="auto">
          <a:xfrm>
            <a:off x="2897868" y="2618014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cxnSp>
        <p:nvCxnSpPr>
          <p:cNvPr id="71" name="AutoShape 77"/>
          <p:cNvCxnSpPr>
            <a:cxnSpLocks noChangeShapeType="1"/>
            <a:stCxn id="70" idx="3"/>
            <a:endCxn id="61" idx="7"/>
          </p:cNvCxnSpPr>
          <p:nvPr/>
        </p:nvCxnSpPr>
        <p:spPr bwMode="auto">
          <a:xfrm flipH="1">
            <a:off x="2572431" y="2992664"/>
            <a:ext cx="374650" cy="2905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2" name="AutoShape 78"/>
          <p:cNvSpPr>
            <a:spLocks noChangeArrowheads="1"/>
          </p:cNvSpPr>
          <p:nvPr/>
        </p:nvSpPr>
        <p:spPr bwMode="auto">
          <a:xfrm>
            <a:off x="3285218" y="3151414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73" name="AutoShape 79"/>
          <p:cNvCxnSpPr>
            <a:cxnSpLocks noChangeShapeType="1"/>
            <a:stCxn id="70" idx="5"/>
            <a:endCxn id="72" idx="0"/>
          </p:cNvCxnSpPr>
          <p:nvPr/>
        </p:nvCxnSpPr>
        <p:spPr bwMode="auto">
          <a:xfrm>
            <a:off x="3188381" y="2992664"/>
            <a:ext cx="368300" cy="1444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4" name="Oval 83"/>
          <p:cNvSpPr>
            <a:spLocks noChangeArrowheads="1"/>
          </p:cNvSpPr>
          <p:nvPr/>
        </p:nvSpPr>
        <p:spPr bwMode="auto">
          <a:xfrm>
            <a:off x="7031718" y="3367995"/>
            <a:ext cx="339725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y</a:t>
            </a:r>
          </a:p>
        </p:txBody>
      </p:sp>
      <p:sp>
        <p:nvSpPr>
          <p:cNvPr id="75" name="Oval 84"/>
          <p:cNvSpPr>
            <a:spLocks noChangeArrowheads="1"/>
          </p:cNvSpPr>
          <p:nvPr/>
        </p:nvSpPr>
        <p:spPr bwMode="auto">
          <a:xfrm>
            <a:off x="6269718" y="2728232"/>
            <a:ext cx="339725" cy="42227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Times New Roman" charset="0"/>
              </a:rPr>
              <a:t>x</a:t>
            </a:r>
          </a:p>
        </p:txBody>
      </p:sp>
      <p:sp>
        <p:nvSpPr>
          <p:cNvPr id="76" name="AutoShape 85"/>
          <p:cNvSpPr>
            <a:spLocks noChangeArrowheads="1"/>
          </p:cNvSpPr>
          <p:nvPr/>
        </p:nvSpPr>
        <p:spPr bwMode="auto">
          <a:xfrm>
            <a:off x="5888718" y="3847420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2</a:t>
            </a:r>
            <a:endParaRPr lang="en-US" sz="1400">
              <a:latin typeface="Times New Roman" charset="0"/>
            </a:endParaRPr>
          </a:p>
        </p:txBody>
      </p:sp>
      <p:sp>
        <p:nvSpPr>
          <p:cNvPr id="77" name="AutoShape 86"/>
          <p:cNvSpPr>
            <a:spLocks noChangeArrowheads="1"/>
          </p:cNvSpPr>
          <p:nvPr/>
        </p:nvSpPr>
        <p:spPr bwMode="auto">
          <a:xfrm>
            <a:off x="6574518" y="3847420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3</a:t>
            </a:r>
            <a:endParaRPr lang="en-US" sz="1400">
              <a:latin typeface="Times New Roman" charset="0"/>
            </a:endParaRPr>
          </a:p>
        </p:txBody>
      </p:sp>
      <p:sp>
        <p:nvSpPr>
          <p:cNvPr id="78" name="AutoShape 87"/>
          <p:cNvSpPr>
            <a:spLocks noChangeArrowheads="1"/>
          </p:cNvSpPr>
          <p:nvPr/>
        </p:nvSpPr>
        <p:spPr bwMode="auto">
          <a:xfrm>
            <a:off x="7326993" y="3847420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4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79" name="AutoShape 88"/>
          <p:cNvCxnSpPr>
            <a:cxnSpLocks noChangeShapeType="1"/>
            <a:stCxn id="74" idx="1"/>
            <a:endCxn id="75" idx="5"/>
          </p:cNvCxnSpPr>
          <p:nvPr/>
        </p:nvCxnSpPr>
        <p:spPr bwMode="auto">
          <a:xfrm flipH="1" flipV="1">
            <a:off x="6552293" y="3072720"/>
            <a:ext cx="536575" cy="373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0" name="AutoShape 89"/>
          <p:cNvCxnSpPr>
            <a:cxnSpLocks noChangeShapeType="1"/>
            <a:stCxn id="83" idx="5"/>
            <a:endCxn id="76" idx="0"/>
          </p:cNvCxnSpPr>
          <p:nvPr/>
        </p:nvCxnSpPr>
        <p:spPr bwMode="auto">
          <a:xfrm>
            <a:off x="5933168" y="3641045"/>
            <a:ext cx="227013" cy="247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" name="AutoShape 90"/>
          <p:cNvCxnSpPr>
            <a:cxnSpLocks noChangeShapeType="1"/>
            <a:stCxn id="74" idx="3"/>
            <a:endCxn id="77" idx="0"/>
          </p:cNvCxnSpPr>
          <p:nvPr/>
        </p:nvCxnSpPr>
        <p:spPr bwMode="auto">
          <a:xfrm flipH="1">
            <a:off x="6845981" y="3712482"/>
            <a:ext cx="242887" cy="1762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2" name="AutoShape 91"/>
          <p:cNvCxnSpPr>
            <a:cxnSpLocks noChangeShapeType="1"/>
            <a:stCxn id="74" idx="5"/>
            <a:endCxn id="78" idx="0"/>
          </p:cNvCxnSpPr>
          <p:nvPr/>
        </p:nvCxnSpPr>
        <p:spPr bwMode="auto">
          <a:xfrm>
            <a:off x="7314293" y="3712482"/>
            <a:ext cx="284163" cy="1762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3" name="Oval 92"/>
          <p:cNvSpPr>
            <a:spLocks noChangeArrowheads="1"/>
          </p:cNvSpPr>
          <p:nvPr/>
        </p:nvSpPr>
        <p:spPr bwMode="auto">
          <a:xfrm>
            <a:off x="5626781" y="3296557"/>
            <a:ext cx="395287" cy="422275"/>
          </a:xfrm>
          <a:prstGeom prst="ellipse">
            <a:avLst/>
          </a:prstGeom>
          <a:solidFill>
            <a:srgbClr val="F2E4AA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w</a:t>
            </a:r>
          </a:p>
        </p:txBody>
      </p:sp>
      <p:cxnSp>
        <p:nvCxnSpPr>
          <p:cNvPr id="84" name="AutoShape 93"/>
          <p:cNvCxnSpPr>
            <a:cxnSpLocks noChangeShapeType="1"/>
            <a:stCxn id="83" idx="7"/>
            <a:endCxn id="75" idx="3"/>
          </p:cNvCxnSpPr>
          <p:nvPr/>
        </p:nvCxnSpPr>
        <p:spPr bwMode="auto">
          <a:xfrm flipV="1">
            <a:off x="5933168" y="3072720"/>
            <a:ext cx="393700" cy="301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5" name="AutoShape 94"/>
          <p:cNvSpPr>
            <a:spLocks noChangeArrowheads="1"/>
          </p:cNvSpPr>
          <p:nvPr/>
        </p:nvSpPr>
        <p:spPr bwMode="auto">
          <a:xfrm>
            <a:off x="5279118" y="3847420"/>
            <a:ext cx="542925" cy="758825"/>
          </a:xfrm>
          <a:prstGeom prst="triangle">
            <a:avLst>
              <a:gd name="adj" fmla="val 50000"/>
            </a:avLst>
          </a:prstGeom>
          <a:solidFill>
            <a:srgbClr val="F2E4A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Times New Roman" charset="0"/>
              </a:rPr>
              <a:t>T</a:t>
            </a:r>
            <a:r>
              <a:rPr lang="en-US" sz="1400" baseline="-25000">
                <a:latin typeface="Times New Roman" charset="0"/>
              </a:rPr>
              <a:t>1</a:t>
            </a:r>
            <a:endParaRPr lang="en-US" sz="1400">
              <a:latin typeface="Times New Roman" charset="0"/>
            </a:endParaRPr>
          </a:p>
        </p:txBody>
      </p:sp>
      <p:cxnSp>
        <p:nvCxnSpPr>
          <p:cNvPr id="86" name="AutoShape 95"/>
          <p:cNvCxnSpPr>
            <a:cxnSpLocks noChangeShapeType="1"/>
            <a:stCxn id="83" idx="3"/>
            <a:endCxn id="85" idx="0"/>
          </p:cNvCxnSpPr>
          <p:nvPr/>
        </p:nvCxnSpPr>
        <p:spPr bwMode="auto">
          <a:xfrm flipH="1">
            <a:off x="5550581" y="3641045"/>
            <a:ext cx="163512" cy="247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7" name="Line 98"/>
          <p:cNvSpPr>
            <a:spLocks noChangeShapeType="1"/>
          </p:cNvSpPr>
          <p:nvPr/>
        </p:nvSpPr>
        <p:spPr bwMode="auto">
          <a:xfrm>
            <a:off x="4278085" y="3418114"/>
            <a:ext cx="656771" cy="10886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845" y="274638"/>
            <a:ext cx="8229600" cy="566447"/>
          </a:xfrm>
        </p:spPr>
        <p:txBody>
          <a:bodyPr/>
          <a:lstStyle/>
          <a:p>
            <a:r>
              <a:rPr lang="en-US" dirty="0"/>
              <a:t>Splay Trees &amp; Ordered Dictionaries</a:t>
            </a:r>
          </a:p>
        </p:txBody>
      </p:sp>
      <p:sp>
        <p:nvSpPr>
          <p:cNvPr id="198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685800"/>
          </a:xfrm>
        </p:spPr>
        <p:txBody>
          <a:bodyPr/>
          <a:lstStyle/>
          <a:p>
            <a:r>
              <a:rPr lang="en-US" sz="2400" dirty="0"/>
              <a:t>which nodes are splayed after each operation?</a:t>
            </a: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2819400" y="4672013"/>
            <a:ext cx="6072188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 dirty="0"/>
              <a:t>use the parent of the internal node </a:t>
            </a:r>
            <a:r>
              <a:rPr lang="en-US" sz="1800" b="1" i="1" dirty="0" smtClean="0"/>
              <a:t>w</a:t>
            </a:r>
            <a:r>
              <a:rPr lang="en-US" sz="1800" dirty="0" smtClean="0"/>
              <a:t> that </a:t>
            </a:r>
            <a:r>
              <a:rPr lang="en-US" sz="1800" dirty="0"/>
              <a:t>was actually removed from the tree (the parent of the node that the removed item was swapped with)</a:t>
            </a: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762000" y="5072063"/>
            <a:ext cx="194468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/>
              <a:t>remove(k)</a:t>
            </a:r>
          </a:p>
        </p:txBody>
      </p:sp>
      <p:sp>
        <p:nvSpPr>
          <p:cNvPr id="198667" name="Rectangle 11"/>
          <p:cNvSpPr>
            <a:spLocks noChangeArrowheads="1"/>
          </p:cNvSpPr>
          <p:nvPr/>
        </p:nvSpPr>
        <p:spPr bwMode="auto">
          <a:xfrm>
            <a:off x="2819400" y="4051300"/>
            <a:ext cx="57880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/>
              <a:t>use the new node containing the entry inserted</a:t>
            </a:r>
          </a:p>
        </p:txBody>
      </p:sp>
      <p:sp>
        <p:nvSpPr>
          <p:cNvPr id="198668" name="Rectangle 12"/>
          <p:cNvSpPr>
            <a:spLocks noChangeArrowheads="1"/>
          </p:cNvSpPr>
          <p:nvPr/>
        </p:nvSpPr>
        <p:spPr bwMode="auto">
          <a:xfrm>
            <a:off x="833438" y="4038600"/>
            <a:ext cx="19446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/>
              <a:t>insert(k,v)</a:t>
            </a:r>
          </a:p>
        </p:txBody>
      </p:sp>
      <p:sp>
        <p:nvSpPr>
          <p:cNvPr id="198669" name="Rectangle 13"/>
          <p:cNvSpPr>
            <a:spLocks noChangeArrowheads="1"/>
          </p:cNvSpPr>
          <p:nvPr/>
        </p:nvSpPr>
        <p:spPr bwMode="auto">
          <a:xfrm>
            <a:off x="2859088" y="3028950"/>
            <a:ext cx="62849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 dirty="0"/>
              <a:t>if key found, use that node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 dirty="0"/>
              <a:t>if key not found, use parent of</a:t>
            </a:r>
            <a:r>
              <a:rPr lang="en-US" sz="1800" dirty="0" smtClean="0"/>
              <a:t> external node where search terminated</a:t>
            </a:r>
            <a:endParaRPr lang="en-US" sz="1800" dirty="0"/>
          </a:p>
        </p:txBody>
      </p:sp>
      <p:sp>
        <p:nvSpPr>
          <p:cNvPr id="198670" name="Rectangle 14"/>
          <p:cNvSpPr>
            <a:spLocks noChangeArrowheads="1"/>
          </p:cNvSpPr>
          <p:nvPr/>
        </p:nvSpPr>
        <p:spPr bwMode="auto">
          <a:xfrm>
            <a:off x="914400" y="3181350"/>
            <a:ext cx="1590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/>
              <a:t>find(k)</a:t>
            </a:r>
          </a:p>
        </p:txBody>
      </p:sp>
      <p:sp>
        <p:nvSpPr>
          <p:cNvPr id="198671" name="Rectangle 15"/>
          <p:cNvSpPr>
            <a:spLocks noChangeArrowheads="1"/>
          </p:cNvSpPr>
          <p:nvPr/>
        </p:nvSpPr>
        <p:spPr bwMode="auto">
          <a:xfrm>
            <a:off x="2706688" y="2514600"/>
            <a:ext cx="62849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 b="1"/>
              <a:t>splay node</a:t>
            </a:r>
          </a:p>
        </p:txBody>
      </p:sp>
      <p:sp>
        <p:nvSpPr>
          <p:cNvPr id="198672" name="Rectangle 16"/>
          <p:cNvSpPr>
            <a:spLocks noChangeArrowheads="1"/>
          </p:cNvSpPr>
          <p:nvPr/>
        </p:nvSpPr>
        <p:spPr bwMode="auto">
          <a:xfrm>
            <a:off x="762000" y="2514600"/>
            <a:ext cx="19446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1800" b="1"/>
              <a:t>method</a:t>
            </a:r>
          </a:p>
        </p:txBody>
      </p:sp>
      <p:sp>
        <p:nvSpPr>
          <p:cNvPr id="198673" name="Line 17"/>
          <p:cNvSpPr>
            <a:spLocks noChangeShapeType="1"/>
          </p:cNvSpPr>
          <p:nvPr/>
        </p:nvSpPr>
        <p:spPr bwMode="auto">
          <a:xfrm>
            <a:off x="762000" y="2514600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74" name="Line 18"/>
          <p:cNvSpPr>
            <a:spLocks noChangeShapeType="1"/>
          </p:cNvSpPr>
          <p:nvPr/>
        </p:nvSpPr>
        <p:spPr bwMode="auto">
          <a:xfrm>
            <a:off x="762000" y="29718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75" name="Line 19"/>
          <p:cNvSpPr>
            <a:spLocks noChangeShapeType="1"/>
          </p:cNvSpPr>
          <p:nvPr/>
        </p:nvSpPr>
        <p:spPr bwMode="auto">
          <a:xfrm>
            <a:off x="762000" y="46482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77" name="Line 21"/>
          <p:cNvSpPr>
            <a:spLocks noChangeShapeType="1"/>
          </p:cNvSpPr>
          <p:nvPr/>
        </p:nvSpPr>
        <p:spPr bwMode="auto">
          <a:xfrm>
            <a:off x="762000" y="5867400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78" name="Line 22"/>
          <p:cNvSpPr>
            <a:spLocks noChangeShapeType="1"/>
          </p:cNvSpPr>
          <p:nvPr/>
        </p:nvSpPr>
        <p:spPr bwMode="auto">
          <a:xfrm>
            <a:off x="762000" y="2514600"/>
            <a:ext cx="0" cy="335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79" name="Line 23"/>
          <p:cNvSpPr>
            <a:spLocks noChangeShapeType="1"/>
          </p:cNvSpPr>
          <p:nvPr/>
        </p:nvSpPr>
        <p:spPr bwMode="auto">
          <a:xfrm>
            <a:off x="2678113" y="2514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80" name="Line 24"/>
          <p:cNvSpPr>
            <a:spLocks noChangeShapeType="1"/>
          </p:cNvSpPr>
          <p:nvPr/>
        </p:nvSpPr>
        <p:spPr bwMode="auto">
          <a:xfrm>
            <a:off x="8991600" y="2514600"/>
            <a:ext cx="0" cy="335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8681" name="Line 25"/>
          <p:cNvSpPr>
            <a:spLocks noChangeShapeType="1"/>
          </p:cNvSpPr>
          <p:nvPr/>
        </p:nvSpPr>
        <p:spPr bwMode="auto">
          <a:xfrm>
            <a:off x="762000" y="39624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8684" name="Object 28"/>
          <p:cNvGraphicFramePr>
            <a:graphicFrameLocks noChangeAspect="1"/>
          </p:cNvGraphicFramePr>
          <p:nvPr/>
        </p:nvGraphicFramePr>
        <p:xfrm>
          <a:off x="7628340" y="113153"/>
          <a:ext cx="1396323" cy="837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5" name="Clip" r:id="rId3" imgW="3497040" imgH="2095200" progId="">
                  <p:embed/>
                </p:oleObj>
              </mc:Choice>
              <mc:Fallback>
                <p:oleObj name="Clip" r:id="rId3" imgW="3497040" imgH="2095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8340" y="113153"/>
                        <a:ext cx="1396323" cy="837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BST Deletion</a:t>
            </a:r>
            <a:endParaRPr lang="en-US" dirty="0"/>
          </a:p>
        </p:txBody>
      </p:sp>
      <p:sp>
        <p:nvSpPr>
          <p:cNvPr id="140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8182" y="996950"/>
            <a:ext cx="8782063" cy="4114800"/>
          </a:xfrm>
        </p:spPr>
        <p:txBody>
          <a:bodyPr/>
          <a:lstStyle/>
          <a:p>
            <a:r>
              <a:rPr lang="en-US" sz="2000" dirty="0" smtClean="0"/>
              <a:t>Now consider </a:t>
            </a:r>
            <a:r>
              <a:rPr lang="en-US" sz="2000" dirty="0"/>
              <a:t>the case where the key </a:t>
            </a:r>
            <a:r>
              <a:rPr lang="en-US" sz="2000" b="1" i="1" dirty="0" err="1">
                <a:latin typeface="Times New Roman" pitchFamily="38" charset="0"/>
              </a:rPr>
              <a:t>k</a:t>
            </a:r>
            <a:r>
              <a:rPr lang="en-US" sz="2000" dirty="0"/>
              <a:t> to be removed is stored at a node </a:t>
            </a:r>
            <a:r>
              <a:rPr lang="en-US" sz="2000" b="1" i="1" dirty="0" err="1">
                <a:latin typeface="Times New Roman" pitchFamily="38" charset="0"/>
              </a:rPr>
              <a:t>v</a:t>
            </a:r>
            <a:r>
              <a:rPr lang="en-US" sz="2000" dirty="0"/>
              <a:t> whose children are both internal</a:t>
            </a:r>
          </a:p>
          <a:p>
            <a:pPr lvl="1"/>
            <a:r>
              <a:rPr lang="en-US" sz="1800" dirty="0"/>
              <a:t>we find the internal node </a:t>
            </a:r>
            <a:r>
              <a:rPr lang="en-US" sz="1800" b="1" i="1" dirty="0">
                <a:latin typeface="Times New Roman" pitchFamily="38" charset="0"/>
              </a:rPr>
              <a:t>w </a:t>
            </a:r>
            <a:r>
              <a:rPr lang="en-US" sz="1800" dirty="0"/>
              <a:t>that follows </a:t>
            </a:r>
            <a:r>
              <a:rPr lang="en-US" sz="1800" b="1" i="1" dirty="0">
                <a:latin typeface="Times New Roman" pitchFamily="38" charset="0"/>
              </a:rPr>
              <a:t>v</a:t>
            </a:r>
            <a:r>
              <a:rPr lang="en-US" sz="1800" dirty="0"/>
              <a:t> in an inorder traversal</a:t>
            </a:r>
          </a:p>
          <a:p>
            <a:pPr lvl="1"/>
            <a:r>
              <a:rPr lang="en-US" sz="1800" dirty="0"/>
              <a:t>we copy </a:t>
            </a:r>
            <a:r>
              <a:rPr lang="en-US" sz="1800" b="1" i="1" dirty="0" err="1">
                <a:latin typeface="Times New Roman" pitchFamily="38" charset="0"/>
              </a:rPr>
              <a:t>key</a:t>
            </a:r>
            <a:r>
              <a:rPr lang="en-US" sz="1800" dirty="0" err="1">
                <a:latin typeface="Times New Roman" pitchFamily="38" charset="0"/>
              </a:rPr>
              <a:t>(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dirty="0">
                <a:latin typeface="Times New Roman" pitchFamily="38" charset="0"/>
              </a:rPr>
              <a:t>)</a:t>
            </a:r>
            <a:r>
              <a:rPr lang="en-US" sz="1800" dirty="0"/>
              <a:t> into node 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endParaRPr lang="en-US" sz="1800" dirty="0"/>
          </a:p>
          <a:p>
            <a:pPr lvl="1"/>
            <a:r>
              <a:rPr lang="en-US" sz="1800" dirty="0"/>
              <a:t>we remove node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and its left child 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(which must be a leaf) by means of operation </a:t>
            </a:r>
            <a:r>
              <a:rPr lang="en-US" sz="1800" dirty="0" err="1">
                <a:solidFill>
                  <a:schemeClr val="tx2"/>
                </a:solidFill>
              </a:rPr>
              <a:t>removeExternal</a:t>
            </a:r>
            <a:r>
              <a:rPr lang="en-US" sz="1800" dirty="0" err="1"/>
              <a:t>(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dirty="0"/>
              <a:t>)</a:t>
            </a:r>
          </a:p>
          <a:p>
            <a:r>
              <a:rPr lang="en-US" sz="2000" dirty="0"/>
              <a:t>Example: remove </a:t>
            </a:r>
            <a:r>
              <a:rPr lang="en-US" sz="2000" dirty="0" smtClean="0"/>
              <a:t>3 – which node will be splayed?</a:t>
            </a:r>
          </a:p>
          <a:p>
            <a:endParaRPr lang="en-US" dirty="0"/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 flipH="1">
            <a:off x="1742183" y="4071144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3</a:t>
            </a: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 flipH="1">
            <a:off x="751583" y="3688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 flipH="1">
            <a:off x="3080446" y="4450556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 flipH="1">
            <a:off x="2491483" y="492363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296" name="Rectangle 8"/>
          <p:cNvSpPr>
            <a:spLocks noChangeAspect="1" noChangeArrowheads="1"/>
          </p:cNvSpPr>
          <p:nvPr/>
        </p:nvSpPr>
        <p:spPr bwMode="auto">
          <a:xfrm flipH="1">
            <a:off x="2829621" y="5471319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298" name="AutoShape 10"/>
          <p:cNvCxnSpPr>
            <a:cxnSpLocks noChangeShapeType="1"/>
            <a:stCxn id="140292" idx="3"/>
            <a:endCxn id="140294" idx="7"/>
          </p:cNvCxnSpPr>
          <p:nvPr/>
        </p:nvCxnSpPr>
        <p:spPr bwMode="auto">
          <a:xfrm>
            <a:off x="2015233" y="4371181"/>
            <a:ext cx="111283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299" name="AutoShape 11"/>
          <p:cNvCxnSpPr>
            <a:cxnSpLocks noChangeShapeType="1"/>
            <a:stCxn id="140293" idx="3"/>
            <a:endCxn id="140292" idx="7"/>
          </p:cNvCxnSpPr>
          <p:nvPr/>
        </p:nvCxnSpPr>
        <p:spPr bwMode="auto">
          <a:xfrm>
            <a:off x="1024633" y="3990181"/>
            <a:ext cx="763588" cy="984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0" name="AutoShape 12"/>
          <p:cNvCxnSpPr>
            <a:cxnSpLocks noChangeShapeType="1"/>
            <a:stCxn id="140334" idx="0"/>
            <a:endCxn id="140293" idx="5"/>
          </p:cNvCxnSpPr>
          <p:nvPr/>
        </p:nvCxnSpPr>
        <p:spPr bwMode="auto">
          <a:xfrm flipV="1">
            <a:off x="334071" y="3990181"/>
            <a:ext cx="465137" cy="1158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2" name="AutoShape 14"/>
          <p:cNvCxnSpPr>
            <a:cxnSpLocks noChangeShapeType="1"/>
            <a:stCxn id="140316" idx="1"/>
            <a:endCxn id="140295" idx="5"/>
          </p:cNvCxnSpPr>
          <p:nvPr/>
        </p:nvCxnSpPr>
        <p:spPr bwMode="auto">
          <a:xfrm flipV="1">
            <a:off x="2340671" y="5225256"/>
            <a:ext cx="196850" cy="20478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3" name="AutoShape 15"/>
          <p:cNvCxnSpPr>
            <a:cxnSpLocks noChangeShapeType="1"/>
            <a:stCxn id="140296" idx="0"/>
            <a:endCxn id="140295" idx="3"/>
          </p:cNvCxnSpPr>
          <p:nvPr/>
        </p:nvCxnSpPr>
        <p:spPr bwMode="auto">
          <a:xfrm flipH="1" flipV="1">
            <a:off x="2764533" y="5225256"/>
            <a:ext cx="180975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4" name="AutoShape 16"/>
          <p:cNvCxnSpPr>
            <a:cxnSpLocks noChangeShapeType="1"/>
            <a:stCxn id="140306" idx="7"/>
            <a:endCxn id="140294" idx="3"/>
          </p:cNvCxnSpPr>
          <p:nvPr/>
        </p:nvCxnSpPr>
        <p:spPr bwMode="auto">
          <a:xfrm flipH="1" flipV="1">
            <a:off x="3353496" y="4752181"/>
            <a:ext cx="36195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5" name="AutoShape 17"/>
          <p:cNvCxnSpPr>
            <a:cxnSpLocks noChangeShapeType="1"/>
            <a:stCxn id="140295" idx="1"/>
            <a:endCxn id="140294" idx="5"/>
          </p:cNvCxnSpPr>
          <p:nvPr/>
        </p:nvCxnSpPr>
        <p:spPr bwMode="auto">
          <a:xfrm flipV="1">
            <a:off x="2764533" y="4752181"/>
            <a:ext cx="363538" cy="18891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06" name="Oval 18"/>
          <p:cNvSpPr>
            <a:spLocks noChangeArrowheads="1"/>
          </p:cNvSpPr>
          <p:nvPr/>
        </p:nvSpPr>
        <p:spPr bwMode="auto">
          <a:xfrm flipH="1">
            <a:off x="3667821" y="4923631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07" name="Rectangle 19"/>
          <p:cNvSpPr>
            <a:spLocks noChangeAspect="1" noChangeArrowheads="1"/>
          </p:cNvSpPr>
          <p:nvPr/>
        </p:nvSpPr>
        <p:spPr bwMode="auto">
          <a:xfrm flipH="1">
            <a:off x="4005958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08" name="Rectangle 20"/>
          <p:cNvSpPr>
            <a:spLocks noChangeAspect="1" noChangeArrowheads="1"/>
          </p:cNvSpPr>
          <p:nvPr/>
        </p:nvSpPr>
        <p:spPr bwMode="auto">
          <a:xfrm flipH="1">
            <a:off x="3418583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09" name="AutoShape 21"/>
          <p:cNvCxnSpPr>
            <a:cxnSpLocks noChangeShapeType="1"/>
            <a:stCxn id="140308" idx="0"/>
            <a:endCxn id="140306" idx="5"/>
          </p:cNvCxnSpPr>
          <p:nvPr/>
        </p:nvCxnSpPr>
        <p:spPr bwMode="auto">
          <a:xfrm flipV="1">
            <a:off x="35344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10" name="AutoShape 22"/>
          <p:cNvCxnSpPr>
            <a:cxnSpLocks noChangeShapeType="1"/>
            <a:stCxn id="140307" idx="0"/>
            <a:endCxn id="140306" idx="3"/>
          </p:cNvCxnSpPr>
          <p:nvPr/>
        </p:nvCxnSpPr>
        <p:spPr bwMode="auto">
          <a:xfrm flipH="1" flipV="1">
            <a:off x="39408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16" name="Oval 28"/>
          <p:cNvSpPr>
            <a:spLocks noChangeArrowheads="1"/>
          </p:cNvSpPr>
          <p:nvPr/>
        </p:nvSpPr>
        <p:spPr bwMode="auto">
          <a:xfrm flipH="1">
            <a:off x="2067621" y="541258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17" name="Rectangle 29"/>
          <p:cNvSpPr>
            <a:spLocks noChangeAspect="1" noChangeArrowheads="1"/>
          </p:cNvSpPr>
          <p:nvPr/>
        </p:nvSpPr>
        <p:spPr bwMode="auto">
          <a:xfrm flipH="1">
            <a:off x="2405758" y="598884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18" name="Rectangle 30"/>
          <p:cNvSpPr>
            <a:spLocks noChangeAspect="1" noChangeArrowheads="1"/>
          </p:cNvSpPr>
          <p:nvPr/>
        </p:nvSpPr>
        <p:spPr bwMode="auto">
          <a:xfrm flipH="1">
            <a:off x="1818383" y="5988844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19" name="AutoShape 31"/>
          <p:cNvCxnSpPr>
            <a:cxnSpLocks noChangeShapeType="1"/>
            <a:stCxn id="140318" idx="0"/>
            <a:endCxn id="140316" idx="5"/>
          </p:cNvCxnSpPr>
          <p:nvPr/>
        </p:nvCxnSpPr>
        <p:spPr bwMode="auto">
          <a:xfrm flipV="1">
            <a:off x="1934271" y="5714206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20" name="AutoShape 32"/>
          <p:cNvCxnSpPr>
            <a:cxnSpLocks noChangeShapeType="1"/>
            <a:stCxn id="140317" idx="0"/>
            <a:endCxn id="140316" idx="3"/>
          </p:cNvCxnSpPr>
          <p:nvPr/>
        </p:nvCxnSpPr>
        <p:spPr bwMode="auto">
          <a:xfrm flipH="1" flipV="1">
            <a:off x="2340671" y="5714206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21" name="Text Box 33"/>
          <p:cNvSpPr txBox="1">
            <a:spLocks noChangeArrowheads="1"/>
          </p:cNvSpPr>
          <p:nvPr/>
        </p:nvSpPr>
        <p:spPr bwMode="auto">
          <a:xfrm flipH="1">
            <a:off x="1970783" y="3780631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22" name="Text Box 34"/>
          <p:cNvSpPr txBox="1">
            <a:spLocks noChangeArrowheads="1"/>
          </p:cNvSpPr>
          <p:nvPr/>
        </p:nvSpPr>
        <p:spPr bwMode="auto">
          <a:xfrm flipH="1">
            <a:off x="1780283" y="5177631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40327" name="Text Box 39"/>
          <p:cNvSpPr txBox="1">
            <a:spLocks noChangeArrowheads="1"/>
          </p:cNvSpPr>
          <p:nvPr/>
        </p:nvSpPr>
        <p:spPr bwMode="auto">
          <a:xfrm flipH="1">
            <a:off x="1526283" y="5685631"/>
            <a:ext cx="370506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z</a:t>
            </a:r>
          </a:p>
        </p:txBody>
      </p:sp>
      <p:sp>
        <p:nvSpPr>
          <p:cNvPr id="140329" name="Oval 41"/>
          <p:cNvSpPr>
            <a:spLocks noChangeArrowheads="1"/>
          </p:cNvSpPr>
          <p:nvPr/>
        </p:nvSpPr>
        <p:spPr bwMode="auto">
          <a:xfrm flipH="1">
            <a:off x="980183" y="4450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30" name="Rectangle 42"/>
          <p:cNvSpPr>
            <a:spLocks noChangeAspect="1" noChangeArrowheads="1"/>
          </p:cNvSpPr>
          <p:nvPr/>
        </p:nvSpPr>
        <p:spPr bwMode="auto">
          <a:xfrm flipH="1">
            <a:off x="1353246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31" name="Rectangle 43"/>
          <p:cNvSpPr>
            <a:spLocks noChangeAspect="1" noChangeArrowheads="1"/>
          </p:cNvSpPr>
          <p:nvPr/>
        </p:nvSpPr>
        <p:spPr bwMode="auto">
          <a:xfrm flipH="1">
            <a:off x="696021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2" name="AutoShape 44"/>
          <p:cNvCxnSpPr>
            <a:cxnSpLocks noChangeShapeType="1"/>
            <a:stCxn id="140331" idx="0"/>
            <a:endCxn id="140329" idx="5"/>
          </p:cNvCxnSpPr>
          <p:nvPr/>
        </p:nvCxnSpPr>
        <p:spPr bwMode="auto">
          <a:xfrm flipV="1">
            <a:off x="811908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33" name="AutoShape 45"/>
          <p:cNvCxnSpPr>
            <a:cxnSpLocks noChangeShapeType="1"/>
            <a:stCxn id="140330" idx="0"/>
            <a:endCxn id="140329" idx="3"/>
          </p:cNvCxnSpPr>
          <p:nvPr/>
        </p:nvCxnSpPr>
        <p:spPr bwMode="auto">
          <a:xfrm flipH="1" flipV="1">
            <a:off x="1253233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34" name="Rectangle 46"/>
          <p:cNvSpPr>
            <a:spLocks noChangeAspect="1" noChangeArrowheads="1"/>
          </p:cNvSpPr>
          <p:nvPr/>
        </p:nvSpPr>
        <p:spPr bwMode="auto">
          <a:xfrm flipH="1">
            <a:off x="218183" y="411559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5" name="AutoShape 47"/>
          <p:cNvCxnSpPr>
            <a:cxnSpLocks noChangeShapeType="1"/>
            <a:stCxn id="140329" idx="1"/>
            <a:endCxn id="140292" idx="5"/>
          </p:cNvCxnSpPr>
          <p:nvPr/>
        </p:nvCxnSpPr>
        <p:spPr bwMode="auto">
          <a:xfrm flipV="1">
            <a:off x="1253233" y="4371181"/>
            <a:ext cx="53498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36" name="Oval 48"/>
          <p:cNvSpPr>
            <a:spLocks noChangeArrowheads="1"/>
          </p:cNvSpPr>
          <p:nvPr/>
        </p:nvSpPr>
        <p:spPr bwMode="auto">
          <a:xfrm flipH="1">
            <a:off x="6324600" y="4119563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37" name="Oval 49"/>
          <p:cNvSpPr>
            <a:spLocks noChangeArrowheads="1"/>
          </p:cNvSpPr>
          <p:nvPr/>
        </p:nvSpPr>
        <p:spPr bwMode="auto">
          <a:xfrm flipH="1">
            <a:off x="5334000" y="37369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338" name="Oval 50"/>
          <p:cNvSpPr>
            <a:spLocks noChangeArrowheads="1"/>
          </p:cNvSpPr>
          <p:nvPr/>
        </p:nvSpPr>
        <p:spPr bwMode="auto">
          <a:xfrm flipH="1">
            <a:off x="7662863" y="446881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339" name="Oval 51"/>
          <p:cNvSpPr>
            <a:spLocks noChangeArrowheads="1"/>
          </p:cNvSpPr>
          <p:nvPr/>
        </p:nvSpPr>
        <p:spPr bwMode="auto">
          <a:xfrm flipH="1">
            <a:off x="7073900" y="4941888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340" name="Rectangle 52"/>
          <p:cNvSpPr>
            <a:spLocks noChangeAspect="1" noChangeArrowheads="1"/>
          </p:cNvSpPr>
          <p:nvPr/>
        </p:nvSpPr>
        <p:spPr bwMode="auto">
          <a:xfrm flipH="1">
            <a:off x="7412038" y="5489575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41" name="AutoShape 53"/>
          <p:cNvCxnSpPr>
            <a:cxnSpLocks noChangeShapeType="1"/>
            <a:stCxn id="140336" idx="3"/>
            <a:endCxn id="140338" idx="7"/>
          </p:cNvCxnSpPr>
          <p:nvPr/>
        </p:nvCxnSpPr>
        <p:spPr bwMode="auto">
          <a:xfrm>
            <a:off x="6597650" y="4419600"/>
            <a:ext cx="111283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2" name="AutoShape 54"/>
          <p:cNvCxnSpPr>
            <a:cxnSpLocks noChangeShapeType="1"/>
            <a:stCxn id="140337" idx="3"/>
            <a:endCxn id="140336" idx="7"/>
          </p:cNvCxnSpPr>
          <p:nvPr/>
        </p:nvCxnSpPr>
        <p:spPr bwMode="auto">
          <a:xfrm>
            <a:off x="5607050" y="4019550"/>
            <a:ext cx="763588" cy="117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3" name="AutoShape 55"/>
          <p:cNvCxnSpPr>
            <a:cxnSpLocks noChangeShapeType="1"/>
            <a:stCxn id="140366" idx="0"/>
            <a:endCxn id="140337" idx="5"/>
          </p:cNvCxnSpPr>
          <p:nvPr/>
        </p:nvCxnSpPr>
        <p:spPr bwMode="auto">
          <a:xfrm flipV="1">
            <a:off x="4916488" y="4019550"/>
            <a:ext cx="465137" cy="1349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4" name="AutoShape 56"/>
          <p:cNvCxnSpPr>
            <a:cxnSpLocks noChangeShapeType="1"/>
            <a:stCxn id="140355" idx="0"/>
            <a:endCxn id="140339" idx="5"/>
          </p:cNvCxnSpPr>
          <p:nvPr/>
        </p:nvCxnSpPr>
        <p:spPr bwMode="auto">
          <a:xfrm flipV="1">
            <a:off x="6875463" y="5243513"/>
            <a:ext cx="244475" cy="223837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45" name="AutoShape 57"/>
          <p:cNvCxnSpPr>
            <a:cxnSpLocks noChangeShapeType="1"/>
            <a:stCxn id="140340" idx="0"/>
            <a:endCxn id="140339" idx="3"/>
          </p:cNvCxnSpPr>
          <p:nvPr/>
        </p:nvCxnSpPr>
        <p:spPr bwMode="auto">
          <a:xfrm flipH="1" flipV="1">
            <a:off x="7346950" y="5243513"/>
            <a:ext cx="180975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6" name="AutoShape 58"/>
          <p:cNvCxnSpPr>
            <a:cxnSpLocks noChangeShapeType="1"/>
            <a:stCxn id="140348" idx="7"/>
            <a:endCxn id="140338" idx="3"/>
          </p:cNvCxnSpPr>
          <p:nvPr/>
        </p:nvCxnSpPr>
        <p:spPr bwMode="auto">
          <a:xfrm flipH="1" flipV="1">
            <a:off x="7935913" y="4751388"/>
            <a:ext cx="36195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7" name="AutoShape 59"/>
          <p:cNvCxnSpPr>
            <a:cxnSpLocks noChangeShapeType="1"/>
            <a:stCxn id="140339" idx="1"/>
            <a:endCxn id="140338" idx="5"/>
          </p:cNvCxnSpPr>
          <p:nvPr/>
        </p:nvCxnSpPr>
        <p:spPr bwMode="auto">
          <a:xfrm flipV="1">
            <a:off x="7346950" y="4751388"/>
            <a:ext cx="363538" cy="207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48" name="Oval 60"/>
          <p:cNvSpPr>
            <a:spLocks noChangeArrowheads="1"/>
          </p:cNvSpPr>
          <p:nvPr/>
        </p:nvSpPr>
        <p:spPr bwMode="auto">
          <a:xfrm flipH="1">
            <a:off x="8250238" y="494188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49" name="Rectangle 61"/>
          <p:cNvSpPr>
            <a:spLocks noChangeAspect="1" noChangeArrowheads="1"/>
          </p:cNvSpPr>
          <p:nvPr/>
        </p:nvSpPr>
        <p:spPr bwMode="auto">
          <a:xfrm flipH="1">
            <a:off x="8588375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0" name="Rectangle 62"/>
          <p:cNvSpPr>
            <a:spLocks noChangeAspect="1" noChangeArrowheads="1"/>
          </p:cNvSpPr>
          <p:nvPr/>
        </p:nvSpPr>
        <p:spPr bwMode="auto">
          <a:xfrm flipH="1">
            <a:off x="8001000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51" name="AutoShape 63"/>
          <p:cNvCxnSpPr>
            <a:cxnSpLocks noChangeShapeType="1"/>
            <a:stCxn id="140350" idx="0"/>
            <a:endCxn id="140348" idx="5"/>
          </p:cNvCxnSpPr>
          <p:nvPr/>
        </p:nvCxnSpPr>
        <p:spPr bwMode="auto">
          <a:xfrm flipV="1">
            <a:off x="81168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52" name="AutoShape 64"/>
          <p:cNvCxnSpPr>
            <a:cxnSpLocks noChangeShapeType="1"/>
            <a:stCxn id="140349" idx="0"/>
            <a:endCxn id="140348" idx="3"/>
          </p:cNvCxnSpPr>
          <p:nvPr/>
        </p:nvCxnSpPr>
        <p:spPr bwMode="auto">
          <a:xfrm flipH="1" flipV="1">
            <a:off x="85232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55" name="Rectangle 67"/>
          <p:cNvSpPr>
            <a:spLocks noChangeAspect="1" noChangeArrowheads="1"/>
          </p:cNvSpPr>
          <p:nvPr/>
        </p:nvSpPr>
        <p:spPr bwMode="auto">
          <a:xfrm flipH="1">
            <a:off x="6759575" y="5495925"/>
            <a:ext cx="231775" cy="230188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8" name="Text Box 70"/>
          <p:cNvSpPr txBox="1">
            <a:spLocks noChangeArrowheads="1"/>
          </p:cNvSpPr>
          <p:nvPr/>
        </p:nvSpPr>
        <p:spPr bwMode="auto">
          <a:xfrm flipH="1">
            <a:off x="6553200" y="3813175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61" name="Oval 73"/>
          <p:cNvSpPr>
            <a:spLocks noChangeArrowheads="1"/>
          </p:cNvSpPr>
          <p:nvPr/>
        </p:nvSpPr>
        <p:spPr bwMode="auto">
          <a:xfrm flipH="1">
            <a:off x="5562600" y="4468813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62" name="Rectangle 74"/>
          <p:cNvSpPr>
            <a:spLocks noChangeAspect="1" noChangeArrowheads="1"/>
          </p:cNvSpPr>
          <p:nvPr/>
        </p:nvSpPr>
        <p:spPr bwMode="auto">
          <a:xfrm flipH="1">
            <a:off x="5935663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63" name="Rectangle 75"/>
          <p:cNvSpPr>
            <a:spLocks noChangeAspect="1" noChangeArrowheads="1"/>
          </p:cNvSpPr>
          <p:nvPr/>
        </p:nvSpPr>
        <p:spPr bwMode="auto">
          <a:xfrm flipH="1">
            <a:off x="5278438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4" name="AutoShape 76"/>
          <p:cNvCxnSpPr>
            <a:cxnSpLocks noChangeShapeType="1"/>
            <a:stCxn id="140363" idx="0"/>
            <a:endCxn id="140361" idx="5"/>
          </p:cNvCxnSpPr>
          <p:nvPr/>
        </p:nvCxnSpPr>
        <p:spPr bwMode="auto">
          <a:xfrm flipV="1">
            <a:off x="5394325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65" name="AutoShape 77"/>
          <p:cNvCxnSpPr>
            <a:cxnSpLocks noChangeShapeType="1"/>
            <a:stCxn id="140362" idx="0"/>
            <a:endCxn id="140361" idx="3"/>
          </p:cNvCxnSpPr>
          <p:nvPr/>
        </p:nvCxnSpPr>
        <p:spPr bwMode="auto">
          <a:xfrm flipH="1" flipV="1">
            <a:off x="5835650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6" name="Rectangle 78"/>
          <p:cNvSpPr>
            <a:spLocks noChangeAspect="1" noChangeArrowheads="1"/>
          </p:cNvSpPr>
          <p:nvPr/>
        </p:nvSpPr>
        <p:spPr bwMode="auto">
          <a:xfrm flipH="1">
            <a:off x="4800600" y="4164013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7" name="AutoShape 79"/>
          <p:cNvCxnSpPr>
            <a:cxnSpLocks noChangeShapeType="1"/>
            <a:stCxn id="140361" idx="1"/>
            <a:endCxn id="140336" idx="5"/>
          </p:cNvCxnSpPr>
          <p:nvPr/>
        </p:nvCxnSpPr>
        <p:spPr bwMode="auto">
          <a:xfrm flipV="1">
            <a:off x="5835650" y="4419600"/>
            <a:ext cx="53498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8" name="AutoShape 80"/>
          <p:cNvSpPr>
            <a:spLocks noChangeArrowheads="1"/>
          </p:cNvSpPr>
          <p:nvPr/>
        </p:nvSpPr>
        <p:spPr bwMode="auto">
          <a:xfrm rot="18050680" flipH="1">
            <a:off x="1431827" y="5403850"/>
            <a:ext cx="1103312" cy="736600"/>
          </a:xfrm>
          <a:prstGeom prst="roundRect">
            <a:avLst>
              <a:gd name="adj" fmla="val 29167"/>
            </a:avLst>
          </a:prstGeom>
          <a:noFill/>
          <a:ln w="12700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on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text (Goodrich, p. 463) uses a different convention for BST deletion in their splaying example</a:t>
            </a:r>
          </a:p>
          <a:p>
            <a:pPr lvl="1"/>
            <a:r>
              <a:rPr lang="en-US" dirty="0" smtClean="0"/>
              <a:t>Instead of deleting the leftmost internal node of the right subtree, they delete the rightmost internal node of the left subtree.</a:t>
            </a:r>
          </a:p>
          <a:p>
            <a:pPr lvl="1"/>
            <a:r>
              <a:rPr lang="en-US" dirty="0" smtClean="0"/>
              <a:t>We will stick with the convention of deleting the leftmost internal node of the right subtree (the node immediately following the element to be removed in an inorder traversal).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Splay Tree Example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2000" y="889000"/>
            <a:ext cx="5080000" cy="5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Worst-case is </a:t>
            </a:r>
            <a:r>
              <a:rPr lang="en-US" dirty="0" err="1" smtClean="0"/>
              <a:t>O(n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Find all elements in sorted order</a:t>
            </a:r>
          </a:p>
          <a:p>
            <a:pPr lvl="2"/>
            <a:r>
              <a:rPr lang="en-US" dirty="0" smtClean="0"/>
              <a:t>This will make the tree a left linear chain of height </a:t>
            </a:r>
            <a:r>
              <a:rPr lang="en-US" dirty="0" err="1" smtClean="0"/>
              <a:t>n</a:t>
            </a:r>
            <a:r>
              <a:rPr lang="en-US" dirty="0" smtClean="0"/>
              <a:t>, with the smallest element at the bottom</a:t>
            </a:r>
          </a:p>
          <a:p>
            <a:pPr lvl="2"/>
            <a:r>
              <a:rPr lang="en-US" dirty="0" smtClean="0"/>
              <a:t>Subsequent search for the smallest element will be </a:t>
            </a:r>
            <a:r>
              <a:rPr lang="en-US" dirty="0" err="1" smtClean="0"/>
              <a:t>O(n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Average-case is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Proof uses amortized analysis</a:t>
            </a:r>
          </a:p>
          <a:p>
            <a:pPr lvl="1"/>
            <a:r>
              <a:rPr lang="en-US" dirty="0" smtClean="0"/>
              <a:t>We will not cover this</a:t>
            </a:r>
          </a:p>
          <a:p>
            <a:r>
              <a:rPr lang="en-US" dirty="0" smtClean="0"/>
              <a:t>Operations on more frequently-accessed entries are faster.</a:t>
            </a:r>
          </a:p>
          <a:p>
            <a:pPr lvl="1"/>
            <a:r>
              <a:rPr lang="en-US" dirty="0" smtClean="0"/>
              <a:t>Given a sequence of </a:t>
            </a:r>
            <a:r>
              <a:rPr lang="en-US" i="1" dirty="0" smtClean="0"/>
              <a:t>m</a:t>
            </a:r>
            <a:r>
              <a:rPr lang="en-US" dirty="0" smtClean="0"/>
              <a:t> operations, the running time to access entry </a:t>
            </a:r>
            <a:r>
              <a:rPr lang="en-US" i="1" dirty="0" err="1" smtClean="0"/>
              <a:t>i</a:t>
            </a:r>
            <a:r>
              <a:rPr lang="en-US" dirty="0" smtClean="0"/>
              <a:t> is: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where </a:t>
            </a:r>
            <a:r>
              <a:rPr lang="en-US" i="1" dirty="0" smtClean="0"/>
              <a:t>f(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is the number of times entry </a:t>
            </a:r>
            <a:r>
              <a:rPr lang="en-US" i="1" dirty="0" err="1" smtClean="0"/>
              <a:t>i</a:t>
            </a:r>
            <a:r>
              <a:rPr lang="en-US" dirty="0" smtClean="0"/>
              <a:t> is accessed.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140286"/>
              </p:ext>
            </p:extLst>
          </p:nvPr>
        </p:nvGraphicFramePr>
        <p:xfrm>
          <a:off x="1280582" y="4220308"/>
          <a:ext cx="1736479" cy="5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3" imgW="1028700" imgH="304800" progId="Equation.DSMT4">
                  <p:embed/>
                </p:oleObj>
              </mc:Choice>
              <mc:Fallback>
                <p:oleObj name="Equation" r:id="rId3" imgW="1028700" imgH="304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582" y="4220308"/>
                        <a:ext cx="1736479" cy="51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4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Forms of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8610"/>
            <a:ext cx="8229600" cy="4957054"/>
          </a:xfrm>
        </p:spPr>
        <p:txBody>
          <a:bodyPr/>
          <a:lstStyle/>
          <a:p>
            <a:r>
              <a:rPr lang="en-US" dirty="0" smtClean="0"/>
              <a:t>(2, 4) Trees</a:t>
            </a:r>
          </a:p>
          <a:p>
            <a:pPr lvl="1"/>
            <a:r>
              <a:rPr lang="en-US" dirty="0" smtClean="0"/>
              <a:t>These are multi-way search trees (not binary trees) in which internal nodes have between 2 and 4 children</a:t>
            </a:r>
          </a:p>
          <a:p>
            <a:pPr lvl="1"/>
            <a:r>
              <a:rPr lang="en-US" dirty="0" smtClean="0"/>
              <a:t>Have the property that all external nodes have exactly the same depth.</a:t>
            </a:r>
          </a:p>
          <a:p>
            <a:pPr lvl="1"/>
            <a:r>
              <a:rPr lang="en-US" dirty="0" smtClean="0"/>
              <a:t>Worst-case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operations</a:t>
            </a:r>
          </a:p>
          <a:p>
            <a:pPr lvl="1"/>
            <a:r>
              <a:rPr lang="en-US" dirty="0" smtClean="0"/>
              <a:t>Somewhat complicated to implement</a:t>
            </a:r>
          </a:p>
          <a:p>
            <a:r>
              <a:rPr lang="en-US" dirty="0" smtClean="0"/>
              <a:t>Red-Black Trees</a:t>
            </a:r>
          </a:p>
          <a:p>
            <a:pPr lvl="1"/>
            <a:r>
              <a:rPr lang="en-US" dirty="0" smtClean="0"/>
              <a:t>Binary search trees</a:t>
            </a:r>
          </a:p>
          <a:p>
            <a:pPr lvl="1"/>
            <a:r>
              <a:rPr lang="en-US" dirty="0" smtClean="0"/>
              <a:t>Worst-case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operations</a:t>
            </a:r>
          </a:p>
          <a:p>
            <a:pPr lvl="1"/>
            <a:r>
              <a:rPr lang="en-US" dirty="0" smtClean="0"/>
              <a:t>Somewhat easier to implement</a:t>
            </a:r>
          </a:p>
          <a:p>
            <a:pPr lvl="1"/>
            <a:r>
              <a:rPr lang="en-US" dirty="0" smtClean="0"/>
              <a:t>Requires only O(1) structural changes per update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</a:p>
          <a:p>
            <a:r>
              <a:rPr lang="en-US" dirty="0" smtClean="0"/>
              <a:t>AVL Trees</a:t>
            </a:r>
          </a:p>
          <a:p>
            <a:r>
              <a:rPr lang="en-US" dirty="0" smtClean="0"/>
              <a:t>Splay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AutoShape 2" descr="Green marble"/>
          <p:cNvSpPr>
            <a:spLocks noChangeArrowheads="1"/>
          </p:cNvSpPr>
          <p:nvPr/>
        </p:nvSpPr>
        <p:spPr bwMode="auto">
          <a:xfrm>
            <a:off x="1752600" y="3276600"/>
            <a:ext cx="2743200" cy="2438400"/>
          </a:xfrm>
          <a:prstGeom prst="triangle">
            <a:avLst>
              <a:gd name="adj" fmla="val 50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Search:  Loop </a:t>
            </a:r>
            <a:r>
              <a:rPr lang="en-US" dirty="0"/>
              <a:t>Invariant</a:t>
            </a:r>
            <a:endParaRPr lang="en-CA" dirty="0"/>
          </a:p>
        </p:txBody>
      </p:sp>
      <p:sp>
        <p:nvSpPr>
          <p:cNvPr id="10967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001000" cy="1676400"/>
          </a:xfrm>
        </p:spPr>
        <p:txBody>
          <a:bodyPr/>
          <a:lstStyle/>
          <a:p>
            <a:r>
              <a:rPr lang="en-US"/>
              <a:t>Maintain a sub-tree.</a:t>
            </a:r>
          </a:p>
          <a:p>
            <a:r>
              <a:rPr lang="en-CA"/>
              <a:t>If the key is contained in the original </a:t>
            </a:r>
            <a:r>
              <a:rPr lang="en-US"/>
              <a:t>tree</a:t>
            </a:r>
            <a:r>
              <a:rPr lang="en-CA"/>
              <a:t>, then the key is contained in the sub</a:t>
            </a:r>
            <a:r>
              <a:rPr lang="en-US"/>
              <a:t>-tree.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CA"/>
          </a:p>
          <a:p>
            <a:endParaRPr lang="en-CA"/>
          </a:p>
        </p:txBody>
      </p:sp>
      <p:sp>
        <p:nvSpPr>
          <p:cNvPr id="1096709" name="Text Box 5"/>
          <p:cNvSpPr txBox="1">
            <a:spLocks noChangeArrowheads="1"/>
          </p:cNvSpPr>
          <p:nvPr/>
        </p:nvSpPr>
        <p:spPr bwMode="auto">
          <a:xfrm>
            <a:off x="1874838" y="31083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17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57400" y="2819400"/>
            <a:ext cx="4495800" cy="2819400"/>
            <a:chOff x="240" y="1392"/>
            <a:chExt cx="5208" cy="2640"/>
          </a:xfrm>
        </p:grpSpPr>
        <p:sp>
          <p:nvSpPr>
            <p:cNvPr id="1096714" name="Oval 10"/>
            <p:cNvSpPr>
              <a:spLocks noChangeArrowheads="1"/>
            </p:cNvSpPr>
            <p:nvPr/>
          </p:nvSpPr>
          <p:spPr bwMode="auto">
            <a:xfrm>
              <a:off x="2616" y="1392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38</a:t>
              </a:r>
            </a:p>
          </p:txBody>
        </p:sp>
        <p:sp>
          <p:nvSpPr>
            <p:cNvPr id="1096715" name="Oval 11"/>
            <p:cNvSpPr>
              <a:spLocks noChangeArrowheads="1"/>
            </p:cNvSpPr>
            <p:nvPr/>
          </p:nvSpPr>
          <p:spPr bwMode="auto">
            <a:xfrm>
              <a:off x="1272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25</a:t>
              </a:r>
            </a:p>
          </p:txBody>
        </p:sp>
        <p:cxnSp>
          <p:nvCxnSpPr>
            <p:cNvPr id="1096716" name="AutoShape 12"/>
            <p:cNvCxnSpPr>
              <a:cxnSpLocks noChangeShapeType="1"/>
              <a:stCxn id="1096714" idx="4"/>
              <a:endCxn id="1096715" idx="0"/>
            </p:cNvCxnSpPr>
            <p:nvPr/>
          </p:nvCxnSpPr>
          <p:spPr bwMode="auto">
            <a:xfrm flipH="1">
              <a:off x="1452" y="1686"/>
              <a:ext cx="1344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6717" name="Oval 13"/>
            <p:cNvSpPr>
              <a:spLocks noChangeArrowheads="1"/>
            </p:cNvSpPr>
            <p:nvPr/>
          </p:nvSpPr>
          <p:spPr bwMode="auto">
            <a:xfrm>
              <a:off x="5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17</a:t>
              </a:r>
            </a:p>
          </p:txBody>
        </p:sp>
        <p:sp>
          <p:nvSpPr>
            <p:cNvPr id="1096718" name="Oval 14"/>
            <p:cNvSpPr>
              <a:spLocks noChangeArrowheads="1"/>
            </p:cNvSpPr>
            <p:nvPr/>
          </p:nvSpPr>
          <p:spPr bwMode="auto">
            <a:xfrm>
              <a:off x="2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</a:t>
              </a:r>
            </a:p>
          </p:txBody>
        </p:sp>
        <p:sp>
          <p:nvSpPr>
            <p:cNvPr id="1096719" name="Oval 15"/>
            <p:cNvSpPr>
              <a:spLocks noChangeArrowheads="1"/>
            </p:cNvSpPr>
            <p:nvPr/>
          </p:nvSpPr>
          <p:spPr bwMode="auto">
            <a:xfrm>
              <a:off x="8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21</a:t>
              </a:r>
            </a:p>
          </p:txBody>
        </p:sp>
        <p:cxnSp>
          <p:nvCxnSpPr>
            <p:cNvPr id="1096720" name="AutoShape 16"/>
            <p:cNvCxnSpPr>
              <a:cxnSpLocks noChangeShapeType="1"/>
              <a:stCxn id="1096717" idx="4"/>
              <a:endCxn id="1096718" idx="0"/>
            </p:cNvCxnSpPr>
            <p:nvPr/>
          </p:nvCxnSpPr>
          <p:spPr bwMode="auto">
            <a:xfrm flipH="1">
              <a:off x="4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21" name="AutoShape 17"/>
            <p:cNvCxnSpPr>
              <a:cxnSpLocks noChangeShapeType="1"/>
              <a:stCxn id="1096717" idx="4"/>
              <a:endCxn id="1096719" idx="0"/>
            </p:cNvCxnSpPr>
            <p:nvPr/>
          </p:nvCxnSpPr>
          <p:spPr bwMode="auto">
            <a:xfrm>
              <a:off x="7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22" name="AutoShape 18"/>
            <p:cNvCxnSpPr>
              <a:cxnSpLocks noChangeShapeType="1"/>
              <a:stCxn id="1096715" idx="4"/>
              <a:endCxn id="1096717" idx="0"/>
            </p:cNvCxnSpPr>
            <p:nvPr/>
          </p:nvCxnSpPr>
          <p:spPr bwMode="auto">
            <a:xfrm flipH="1">
              <a:off x="756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6723" name="Oval 19"/>
            <p:cNvSpPr>
              <a:spLocks noChangeArrowheads="1"/>
            </p:cNvSpPr>
            <p:nvPr/>
          </p:nvSpPr>
          <p:spPr bwMode="auto">
            <a:xfrm>
              <a:off x="2004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31</a:t>
              </a:r>
            </a:p>
          </p:txBody>
        </p:sp>
        <p:sp>
          <p:nvSpPr>
            <p:cNvPr id="1096724" name="Oval 20"/>
            <p:cNvSpPr>
              <a:spLocks noChangeArrowheads="1"/>
            </p:cNvSpPr>
            <p:nvPr/>
          </p:nvSpPr>
          <p:spPr bwMode="auto">
            <a:xfrm>
              <a:off x="166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28</a:t>
              </a:r>
            </a:p>
          </p:txBody>
        </p:sp>
        <p:sp>
          <p:nvSpPr>
            <p:cNvPr id="1096725" name="Oval 21"/>
            <p:cNvSpPr>
              <a:spLocks noChangeArrowheads="1"/>
            </p:cNvSpPr>
            <p:nvPr/>
          </p:nvSpPr>
          <p:spPr bwMode="auto">
            <a:xfrm>
              <a:off x="2316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35</a:t>
              </a:r>
            </a:p>
          </p:txBody>
        </p:sp>
        <p:cxnSp>
          <p:nvCxnSpPr>
            <p:cNvPr id="1096726" name="AutoShape 22"/>
            <p:cNvCxnSpPr>
              <a:cxnSpLocks noChangeShapeType="1"/>
              <a:stCxn id="1096723" idx="4"/>
              <a:endCxn id="1096724" idx="0"/>
            </p:cNvCxnSpPr>
            <p:nvPr/>
          </p:nvCxnSpPr>
          <p:spPr bwMode="auto">
            <a:xfrm flipH="1">
              <a:off x="1848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27" name="AutoShape 23"/>
            <p:cNvCxnSpPr>
              <a:cxnSpLocks noChangeShapeType="1"/>
              <a:stCxn id="1096723" idx="4"/>
              <a:endCxn id="1096725" idx="0"/>
            </p:cNvCxnSpPr>
            <p:nvPr/>
          </p:nvCxnSpPr>
          <p:spPr bwMode="auto">
            <a:xfrm>
              <a:off x="2184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28" name="AutoShape 24"/>
            <p:cNvCxnSpPr>
              <a:cxnSpLocks noChangeShapeType="1"/>
              <a:stCxn id="1096715" idx="4"/>
              <a:endCxn id="1096723" idx="0"/>
            </p:cNvCxnSpPr>
            <p:nvPr/>
          </p:nvCxnSpPr>
          <p:spPr bwMode="auto">
            <a:xfrm>
              <a:off x="1452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6729" name="Oval 25"/>
            <p:cNvSpPr>
              <a:spLocks noChangeArrowheads="1"/>
            </p:cNvSpPr>
            <p:nvPr/>
          </p:nvSpPr>
          <p:spPr bwMode="auto">
            <a:xfrm>
              <a:off x="4044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51</a:t>
              </a:r>
            </a:p>
          </p:txBody>
        </p:sp>
        <p:cxnSp>
          <p:nvCxnSpPr>
            <p:cNvPr id="1096730" name="AutoShape 26"/>
            <p:cNvCxnSpPr>
              <a:cxnSpLocks noChangeShapeType="1"/>
              <a:stCxn id="1096714" idx="4"/>
              <a:endCxn id="1096729" idx="0"/>
            </p:cNvCxnSpPr>
            <p:nvPr/>
          </p:nvCxnSpPr>
          <p:spPr bwMode="auto">
            <a:xfrm>
              <a:off x="2796" y="1686"/>
              <a:ext cx="1428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6731" name="Oval 27"/>
            <p:cNvSpPr>
              <a:spLocks noChangeArrowheads="1"/>
            </p:cNvSpPr>
            <p:nvPr/>
          </p:nvSpPr>
          <p:spPr bwMode="auto">
            <a:xfrm>
              <a:off x="3348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42</a:t>
              </a:r>
            </a:p>
          </p:txBody>
        </p:sp>
        <p:sp>
          <p:nvSpPr>
            <p:cNvPr id="1096732" name="Oval 28"/>
            <p:cNvSpPr>
              <a:spLocks noChangeArrowheads="1"/>
            </p:cNvSpPr>
            <p:nvPr/>
          </p:nvSpPr>
          <p:spPr bwMode="auto">
            <a:xfrm>
              <a:off x="3012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40</a:t>
              </a:r>
            </a:p>
          </p:txBody>
        </p:sp>
        <p:sp>
          <p:nvSpPr>
            <p:cNvPr id="1096733" name="Oval 29"/>
            <p:cNvSpPr>
              <a:spLocks noChangeArrowheads="1"/>
            </p:cNvSpPr>
            <p:nvPr/>
          </p:nvSpPr>
          <p:spPr bwMode="auto">
            <a:xfrm>
              <a:off x="366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49</a:t>
              </a:r>
            </a:p>
          </p:txBody>
        </p:sp>
        <p:cxnSp>
          <p:nvCxnSpPr>
            <p:cNvPr id="1096734" name="AutoShape 30"/>
            <p:cNvCxnSpPr>
              <a:cxnSpLocks noChangeShapeType="1"/>
              <a:stCxn id="1096731" idx="4"/>
              <a:endCxn id="1096732" idx="0"/>
            </p:cNvCxnSpPr>
            <p:nvPr/>
          </p:nvCxnSpPr>
          <p:spPr bwMode="auto">
            <a:xfrm flipH="1">
              <a:off x="3192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35" name="AutoShape 31"/>
            <p:cNvCxnSpPr>
              <a:cxnSpLocks noChangeShapeType="1"/>
              <a:stCxn id="1096731" idx="4"/>
              <a:endCxn id="1096733" idx="0"/>
            </p:cNvCxnSpPr>
            <p:nvPr/>
          </p:nvCxnSpPr>
          <p:spPr bwMode="auto">
            <a:xfrm>
              <a:off x="3528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36" name="AutoShape 32"/>
            <p:cNvCxnSpPr>
              <a:cxnSpLocks noChangeShapeType="1"/>
              <a:stCxn id="1096729" idx="4"/>
              <a:endCxn id="1096731" idx="0"/>
            </p:cNvCxnSpPr>
            <p:nvPr/>
          </p:nvCxnSpPr>
          <p:spPr bwMode="auto">
            <a:xfrm flipH="1">
              <a:off x="3528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6737" name="Oval 33"/>
            <p:cNvSpPr>
              <a:spLocks noChangeArrowheads="1"/>
            </p:cNvSpPr>
            <p:nvPr/>
          </p:nvSpPr>
          <p:spPr bwMode="auto">
            <a:xfrm>
              <a:off x="47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63</a:t>
              </a:r>
            </a:p>
          </p:txBody>
        </p:sp>
        <p:sp>
          <p:nvSpPr>
            <p:cNvPr id="1096738" name="Oval 34"/>
            <p:cNvSpPr>
              <a:spLocks noChangeArrowheads="1"/>
            </p:cNvSpPr>
            <p:nvPr/>
          </p:nvSpPr>
          <p:spPr bwMode="auto">
            <a:xfrm>
              <a:off x="44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55</a:t>
              </a:r>
            </a:p>
          </p:txBody>
        </p:sp>
        <p:sp>
          <p:nvSpPr>
            <p:cNvPr id="1096739" name="Oval 35"/>
            <p:cNvSpPr>
              <a:spLocks noChangeArrowheads="1"/>
            </p:cNvSpPr>
            <p:nvPr/>
          </p:nvSpPr>
          <p:spPr bwMode="auto">
            <a:xfrm>
              <a:off x="50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71</a:t>
              </a:r>
            </a:p>
          </p:txBody>
        </p:sp>
        <p:cxnSp>
          <p:nvCxnSpPr>
            <p:cNvPr id="1096740" name="AutoShape 36"/>
            <p:cNvCxnSpPr>
              <a:cxnSpLocks noChangeShapeType="1"/>
              <a:stCxn id="1096737" idx="4"/>
              <a:endCxn id="1096738" idx="0"/>
            </p:cNvCxnSpPr>
            <p:nvPr/>
          </p:nvCxnSpPr>
          <p:spPr bwMode="auto">
            <a:xfrm flipH="1">
              <a:off x="46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41" name="AutoShape 37"/>
            <p:cNvCxnSpPr>
              <a:cxnSpLocks noChangeShapeType="1"/>
              <a:stCxn id="1096737" idx="4"/>
              <a:endCxn id="1096739" idx="0"/>
            </p:cNvCxnSpPr>
            <p:nvPr/>
          </p:nvCxnSpPr>
          <p:spPr bwMode="auto">
            <a:xfrm>
              <a:off x="49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6742" name="AutoShape 38"/>
            <p:cNvCxnSpPr>
              <a:cxnSpLocks noChangeShapeType="1"/>
              <a:stCxn id="1096729" idx="4"/>
              <a:endCxn id="1096737" idx="0"/>
            </p:cNvCxnSpPr>
            <p:nvPr/>
          </p:nvCxnSpPr>
          <p:spPr bwMode="auto">
            <a:xfrm>
              <a:off x="4224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AutoShape 2" descr="Green marble"/>
          <p:cNvSpPr>
            <a:spLocks noChangeArrowheads="1"/>
          </p:cNvSpPr>
          <p:nvPr/>
        </p:nvSpPr>
        <p:spPr bwMode="auto">
          <a:xfrm>
            <a:off x="3229816" y="2649509"/>
            <a:ext cx="2743200" cy="2438400"/>
          </a:xfrm>
          <a:prstGeom prst="triangle">
            <a:avLst>
              <a:gd name="adj" fmla="val 50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Search:  Define </a:t>
            </a:r>
            <a:r>
              <a:rPr lang="en-US" dirty="0"/>
              <a:t>Step</a:t>
            </a:r>
            <a:endParaRPr lang="en-CA" dirty="0"/>
          </a:p>
        </p:txBody>
      </p:sp>
      <p:sp>
        <p:nvSpPr>
          <p:cNvPr id="10977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0010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Cut sub-tree in half.</a:t>
            </a:r>
          </a:p>
          <a:p>
            <a:pPr>
              <a:lnSpc>
                <a:spcPct val="90000"/>
              </a:lnSpc>
            </a:pPr>
            <a:r>
              <a:rPr lang="en-US"/>
              <a:t>Determine which half the key would be in.</a:t>
            </a:r>
          </a:p>
          <a:p>
            <a:pPr>
              <a:lnSpc>
                <a:spcPct val="90000"/>
              </a:lnSpc>
            </a:pPr>
            <a:r>
              <a:rPr lang="en-US"/>
              <a:t>Keep that half.</a:t>
            </a:r>
            <a:endParaRPr lang="en-CA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CA"/>
          </a:p>
          <a:p>
            <a:pPr>
              <a:lnSpc>
                <a:spcPct val="90000"/>
              </a:lnSpc>
            </a:pPr>
            <a:endParaRPr lang="en-CA"/>
          </a:p>
        </p:txBody>
      </p:sp>
      <p:sp>
        <p:nvSpPr>
          <p:cNvPr id="1097733" name="Text Box 5"/>
          <p:cNvSpPr txBox="1">
            <a:spLocks noChangeArrowheads="1"/>
          </p:cNvSpPr>
          <p:nvPr/>
        </p:nvSpPr>
        <p:spPr bwMode="auto">
          <a:xfrm>
            <a:off x="3352054" y="2481234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17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34616" y="2192309"/>
            <a:ext cx="4495800" cy="2819400"/>
            <a:chOff x="240" y="1392"/>
            <a:chExt cx="5208" cy="2640"/>
          </a:xfrm>
        </p:grpSpPr>
        <p:sp>
          <p:nvSpPr>
            <p:cNvPr id="1097735" name="Oval 7"/>
            <p:cNvSpPr>
              <a:spLocks noChangeArrowheads="1"/>
            </p:cNvSpPr>
            <p:nvPr/>
          </p:nvSpPr>
          <p:spPr bwMode="auto">
            <a:xfrm>
              <a:off x="2616" y="1392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38</a:t>
              </a:r>
            </a:p>
          </p:txBody>
        </p:sp>
        <p:sp>
          <p:nvSpPr>
            <p:cNvPr id="1097736" name="Oval 8"/>
            <p:cNvSpPr>
              <a:spLocks noChangeArrowheads="1"/>
            </p:cNvSpPr>
            <p:nvPr/>
          </p:nvSpPr>
          <p:spPr bwMode="auto">
            <a:xfrm>
              <a:off x="1272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25</a:t>
              </a:r>
            </a:p>
          </p:txBody>
        </p:sp>
        <p:cxnSp>
          <p:nvCxnSpPr>
            <p:cNvPr id="1097737" name="AutoShape 9"/>
            <p:cNvCxnSpPr>
              <a:cxnSpLocks noChangeShapeType="1"/>
              <a:stCxn id="1097735" idx="4"/>
              <a:endCxn id="1097736" idx="0"/>
            </p:cNvCxnSpPr>
            <p:nvPr/>
          </p:nvCxnSpPr>
          <p:spPr bwMode="auto">
            <a:xfrm flipH="1">
              <a:off x="1452" y="1686"/>
              <a:ext cx="1344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38" name="Oval 10"/>
            <p:cNvSpPr>
              <a:spLocks noChangeArrowheads="1"/>
            </p:cNvSpPr>
            <p:nvPr/>
          </p:nvSpPr>
          <p:spPr bwMode="auto">
            <a:xfrm>
              <a:off x="5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17</a:t>
              </a:r>
            </a:p>
          </p:txBody>
        </p:sp>
        <p:sp>
          <p:nvSpPr>
            <p:cNvPr id="1097739" name="Oval 11"/>
            <p:cNvSpPr>
              <a:spLocks noChangeArrowheads="1"/>
            </p:cNvSpPr>
            <p:nvPr/>
          </p:nvSpPr>
          <p:spPr bwMode="auto">
            <a:xfrm>
              <a:off x="2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</a:t>
              </a:r>
            </a:p>
          </p:txBody>
        </p:sp>
        <p:sp>
          <p:nvSpPr>
            <p:cNvPr id="1097740" name="Oval 12"/>
            <p:cNvSpPr>
              <a:spLocks noChangeArrowheads="1"/>
            </p:cNvSpPr>
            <p:nvPr/>
          </p:nvSpPr>
          <p:spPr bwMode="auto">
            <a:xfrm>
              <a:off x="8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21</a:t>
              </a:r>
            </a:p>
          </p:txBody>
        </p:sp>
        <p:cxnSp>
          <p:nvCxnSpPr>
            <p:cNvPr id="1097741" name="AutoShape 13"/>
            <p:cNvCxnSpPr>
              <a:cxnSpLocks noChangeShapeType="1"/>
              <a:stCxn id="1097738" idx="4"/>
              <a:endCxn id="1097739" idx="0"/>
            </p:cNvCxnSpPr>
            <p:nvPr/>
          </p:nvCxnSpPr>
          <p:spPr bwMode="auto">
            <a:xfrm flipH="1">
              <a:off x="4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2" name="AutoShape 14"/>
            <p:cNvCxnSpPr>
              <a:cxnSpLocks noChangeShapeType="1"/>
              <a:stCxn id="1097738" idx="4"/>
              <a:endCxn id="1097740" idx="0"/>
            </p:cNvCxnSpPr>
            <p:nvPr/>
          </p:nvCxnSpPr>
          <p:spPr bwMode="auto">
            <a:xfrm>
              <a:off x="7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3" name="AutoShape 15"/>
            <p:cNvCxnSpPr>
              <a:cxnSpLocks noChangeShapeType="1"/>
              <a:stCxn id="1097736" idx="4"/>
              <a:endCxn id="1097738" idx="0"/>
            </p:cNvCxnSpPr>
            <p:nvPr/>
          </p:nvCxnSpPr>
          <p:spPr bwMode="auto">
            <a:xfrm flipH="1">
              <a:off x="756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44" name="Oval 16"/>
            <p:cNvSpPr>
              <a:spLocks noChangeArrowheads="1"/>
            </p:cNvSpPr>
            <p:nvPr/>
          </p:nvSpPr>
          <p:spPr bwMode="auto">
            <a:xfrm>
              <a:off x="2004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31</a:t>
              </a:r>
            </a:p>
          </p:txBody>
        </p:sp>
        <p:sp>
          <p:nvSpPr>
            <p:cNvPr id="1097745" name="Oval 17"/>
            <p:cNvSpPr>
              <a:spLocks noChangeArrowheads="1"/>
            </p:cNvSpPr>
            <p:nvPr/>
          </p:nvSpPr>
          <p:spPr bwMode="auto">
            <a:xfrm>
              <a:off x="166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28</a:t>
              </a:r>
            </a:p>
          </p:txBody>
        </p:sp>
        <p:sp>
          <p:nvSpPr>
            <p:cNvPr id="1097746" name="Oval 18"/>
            <p:cNvSpPr>
              <a:spLocks noChangeArrowheads="1"/>
            </p:cNvSpPr>
            <p:nvPr/>
          </p:nvSpPr>
          <p:spPr bwMode="auto">
            <a:xfrm>
              <a:off x="2316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35</a:t>
              </a:r>
            </a:p>
          </p:txBody>
        </p:sp>
        <p:cxnSp>
          <p:nvCxnSpPr>
            <p:cNvPr id="1097747" name="AutoShape 19"/>
            <p:cNvCxnSpPr>
              <a:cxnSpLocks noChangeShapeType="1"/>
              <a:stCxn id="1097744" idx="4"/>
              <a:endCxn id="1097745" idx="0"/>
            </p:cNvCxnSpPr>
            <p:nvPr/>
          </p:nvCxnSpPr>
          <p:spPr bwMode="auto">
            <a:xfrm flipH="1">
              <a:off x="1848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8" name="AutoShape 20"/>
            <p:cNvCxnSpPr>
              <a:cxnSpLocks noChangeShapeType="1"/>
              <a:stCxn id="1097744" idx="4"/>
              <a:endCxn id="1097746" idx="0"/>
            </p:cNvCxnSpPr>
            <p:nvPr/>
          </p:nvCxnSpPr>
          <p:spPr bwMode="auto">
            <a:xfrm>
              <a:off x="2184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9" name="AutoShape 21"/>
            <p:cNvCxnSpPr>
              <a:cxnSpLocks noChangeShapeType="1"/>
              <a:stCxn id="1097736" idx="4"/>
              <a:endCxn id="1097744" idx="0"/>
            </p:cNvCxnSpPr>
            <p:nvPr/>
          </p:nvCxnSpPr>
          <p:spPr bwMode="auto">
            <a:xfrm>
              <a:off x="1452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0" name="Oval 22"/>
            <p:cNvSpPr>
              <a:spLocks noChangeArrowheads="1"/>
            </p:cNvSpPr>
            <p:nvPr/>
          </p:nvSpPr>
          <p:spPr bwMode="auto">
            <a:xfrm>
              <a:off x="4044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51</a:t>
              </a:r>
            </a:p>
          </p:txBody>
        </p:sp>
        <p:cxnSp>
          <p:nvCxnSpPr>
            <p:cNvPr id="1097751" name="AutoShape 23"/>
            <p:cNvCxnSpPr>
              <a:cxnSpLocks noChangeShapeType="1"/>
              <a:stCxn id="1097735" idx="4"/>
              <a:endCxn id="1097750" idx="0"/>
            </p:cNvCxnSpPr>
            <p:nvPr/>
          </p:nvCxnSpPr>
          <p:spPr bwMode="auto">
            <a:xfrm>
              <a:off x="2796" y="1686"/>
              <a:ext cx="1428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2" name="Oval 24"/>
            <p:cNvSpPr>
              <a:spLocks noChangeArrowheads="1"/>
            </p:cNvSpPr>
            <p:nvPr/>
          </p:nvSpPr>
          <p:spPr bwMode="auto">
            <a:xfrm>
              <a:off x="3348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42</a:t>
              </a:r>
            </a:p>
          </p:txBody>
        </p:sp>
        <p:sp>
          <p:nvSpPr>
            <p:cNvPr id="1097753" name="Oval 25"/>
            <p:cNvSpPr>
              <a:spLocks noChangeArrowheads="1"/>
            </p:cNvSpPr>
            <p:nvPr/>
          </p:nvSpPr>
          <p:spPr bwMode="auto">
            <a:xfrm>
              <a:off x="3012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40</a:t>
              </a:r>
            </a:p>
          </p:txBody>
        </p:sp>
        <p:sp>
          <p:nvSpPr>
            <p:cNvPr id="1097754" name="Oval 26"/>
            <p:cNvSpPr>
              <a:spLocks noChangeArrowheads="1"/>
            </p:cNvSpPr>
            <p:nvPr/>
          </p:nvSpPr>
          <p:spPr bwMode="auto">
            <a:xfrm>
              <a:off x="366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49</a:t>
              </a:r>
            </a:p>
          </p:txBody>
        </p:sp>
        <p:cxnSp>
          <p:nvCxnSpPr>
            <p:cNvPr id="1097755" name="AutoShape 27"/>
            <p:cNvCxnSpPr>
              <a:cxnSpLocks noChangeShapeType="1"/>
              <a:stCxn id="1097752" idx="4"/>
              <a:endCxn id="1097753" idx="0"/>
            </p:cNvCxnSpPr>
            <p:nvPr/>
          </p:nvCxnSpPr>
          <p:spPr bwMode="auto">
            <a:xfrm flipH="1">
              <a:off x="3192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56" name="AutoShape 28"/>
            <p:cNvCxnSpPr>
              <a:cxnSpLocks noChangeShapeType="1"/>
              <a:stCxn id="1097752" idx="4"/>
              <a:endCxn id="1097754" idx="0"/>
            </p:cNvCxnSpPr>
            <p:nvPr/>
          </p:nvCxnSpPr>
          <p:spPr bwMode="auto">
            <a:xfrm>
              <a:off x="3528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57" name="AutoShape 29"/>
            <p:cNvCxnSpPr>
              <a:cxnSpLocks noChangeShapeType="1"/>
              <a:stCxn id="1097750" idx="4"/>
              <a:endCxn id="1097752" idx="0"/>
            </p:cNvCxnSpPr>
            <p:nvPr/>
          </p:nvCxnSpPr>
          <p:spPr bwMode="auto">
            <a:xfrm flipH="1">
              <a:off x="3528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8" name="Oval 30"/>
            <p:cNvSpPr>
              <a:spLocks noChangeArrowheads="1"/>
            </p:cNvSpPr>
            <p:nvPr/>
          </p:nvSpPr>
          <p:spPr bwMode="auto">
            <a:xfrm>
              <a:off x="47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63</a:t>
              </a:r>
            </a:p>
          </p:txBody>
        </p:sp>
        <p:sp>
          <p:nvSpPr>
            <p:cNvPr id="1097759" name="Oval 31"/>
            <p:cNvSpPr>
              <a:spLocks noChangeArrowheads="1"/>
            </p:cNvSpPr>
            <p:nvPr/>
          </p:nvSpPr>
          <p:spPr bwMode="auto">
            <a:xfrm>
              <a:off x="44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55</a:t>
              </a:r>
            </a:p>
          </p:txBody>
        </p:sp>
        <p:sp>
          <p:nvSpPr>
            <p:cNvPr id="1097760" name="Oval 32"/>
            <p:cNvSpPr>
              <a:spLocks noChangeArrowheads="1"/>
            </p:cNvSpPr>
            <p:nvPr/>
          </p:nvSpPr>
          <p:spPr bwMode="auto">
            <a:xfrm>
              <a:off x="50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71</a:t>
              </a:r>
            </a:p>
          </p:txBody>
        </p:sp>
        <p:cxnSp>
          <p:nvCxnSpPr>
            <p:cNvPr id="1097761" name="AutoShape 33"/>
            <p:cNvCxnSpPr>
              <a:cxnSpLocks noChangeShapeType="1"/>
              <a:stCxn id="1097758" idx="4"/>
              <a:endCxn id="1097759" idx="0"/>
            </p:cNvCxnSpPr>
            <p:nvPr/>
          </p:nvCxnSpPr>
          <p:spPr bwMode="auto">
            <a:xfrm flipH="1">
              <a:off x="46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62" name="AutoShape 34"/>
            <p:cNvCxnSpPr>
              <a:cxnSpLocks noChangeShapeType="1"/>
              <a:stCxn id="1097758" idx="4"/>
              <a:endCxn id="1097760" idx="0"/>
            </p:cNvCxnSpPr>
            <p:nvPr/>
          </p:nvCxnSpPr>
          <p:spPr bwMode="auto">
            <a:xfrm>
              <a:off x="49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63" name="AutoShape 35"/>
            <p:cNvCxnSpPr>
              <a:cxnSpLocks noChangeShapeType="1"/>
              <a:stCxn id="1097750" idx="4"/>
              <a:endCxn id="1097758" idx="0"/>
            </p:cNvCxnSpPr>
            <p:nvPr/>
          </p:nvCxnSpPr>
          <p:spPr bwMode="auto">
            <a:xfrm>
              <a:off x="4224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97884" name="AutoShape 156"/>
          <p:cNvSpPr>
            <a:spLocks noChangeArrowheads="1"/>
          </p:cNvSpPr>
          <p:nvPr/>
        </p:nvSpPr>
        <p:spPr bwMode="auto">
          <a:xfrm>
            <a:off x="3229816" y="3640109"/>
            <a:ext cx="1447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885" name="AutoShape 157"/>
          <p:cNvSpPr>
            <a:spLocks noChangeArrowheads="1"/>
          </p:cNvSpPr>
          <p:nvPr/>
        </p:nvSpPr>
        <p:spPr bwMode="auto">
          <a:xfrm>
            <a:off x="4449016" y="3640109"/>
            <a:ext cx="1447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886" name="Freeform 158"/>
          <p:cNvSpPr>
            <a:spLocks/>
          </p:cNvSpPr>
          <p:nvPr/>
        </p:nvSpPr>
        <p:spPr bwMode="auto">
          <a:xfrm>
            <a:off x="4144216" y="2649509"/>
            <a:ext cx="3810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240" y="240"/>
              </a:cxn>
            </a:cxnLst>
            <a:rect l="0" t="0" r="r" b="b"/>
            <a:pathLst>
              <a:path w="240" h="240">
                <a:moveTo>
                  <a:pt x="0" y="0"/>
                </a:moveTo>
                <a:cubicBezTo>
                  <a:pt x="76" y="28"/>
                  <a:pt x="152" y="56"/>
                  <a:pt x="192" y="96"/>
                </a:cubicBezTo>
                <a:cubicBezTo>
                  <a:pt x="232" y="136"/>
                  <a:pt x="236" y="188"/>
                  <a:pt x="240" y="24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887" name="Text Box 159"/>
          <p:cNvSpPr txBox="1">
            <a:spLocks noChangeArrowheads="1"/>
          </p:cNvSpPr>
          <p:nvPr/>
        </p:nvSpPr>
        <p:spPr bwMode="auto">
          <a:xfrm>
            <a:off x="2086816" y="512918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&lt;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in left half.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7888" name="Text Box 160"/>
          <p:cNvSpPr txBox="1">
            <a:spLocks noChangeArrowheads="1"/>
          </p:cNvSpPr>
          <p:nvPr/>
        </p:nvSpPr>
        <p:spPr bwMode="auto">
          <a:xfrm>
            <a:off x="5363416" y="514823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in right half.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7889" name="Text Box 161"/>
          <p:cNvSpPr txBox="1">
            <a:spLocks noChangeArrowheads="1"/>
          </p:cNvSpPr>
          <p:nvPr/>
        </p:nvSpPr>
        <p:spPr bwMode="auto">
          <a:xfrm>
            <a:off x="3763216" y="514823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=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found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Search:  Algorithm </a:t>
            </a:r>
            <a:endParaRPr lang="en-US" sz="4000" dirty="0"/>
          </a:p>
        </p:txBody>
      </p:sp>
      <p:sp>
        <p:nvSpPr>
          <p:cNvPr id="13721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04836" y="841085"/>
            <a:ext cx="8939164" cy="3330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To search for a key </a:t>
            </a:r>
            <a:r>
              <a:rPr lang="en-US" sz="2000" b="1" i="1" dirty="0" err="1">
                <a:latin typeface="Times New Roman" pitchFamily="38" charset="0"/>
              </a:rPr>
              <a:t>k</a:t>
            </a:r>
            <a:r>
              <a:rPr lang="en-US" sz="2000" dirty="0"/>
              <a:t>, we trace a downward path starting at the root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The next node visited depends on the outcome of the comparison of </a:t>
            </a:r>
            <a:r>
              <a:rPr lang="en-US" sz="2000" b="1" i="1" dirty="0" err="1">
                <a:latin typeface="Times New Roman" pitchFamily="38" charset="0"/>
              </a:rPr>
              <a:t>k</a:t>
            </a:r>
            <a:r>
              <a:rPr lang="en-US" sz="2000" dirty="0"/>
              <a:t> with the key of the current node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If we reach a leaf, the key is not found and</a:t>
            </a:r>
            <a:r>
              <a:rPr lang="en-US" sz="2000" dirty="0" smtClean="0"/>
              <a:t> return of an external node signals this.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Example: </a:t>
            </a:r>
            <a:r>
              <a:rPr lang="en-US" sz="2000" dirty="0">
                <a:solidFill>
                  <a:schemeClr val="tx2"/>
                </a:solidFill>
              </a:rPr>
              <a:t>find</a:t>
            </a:r>
            <a:r>
              <a:rPr lang="en-US" sz="2000" dirty="0"/>
              <a:t>(</a:t>
            </a:r>
            <a:r>
              <a:rPr lang="en-US" sz="2000" dirty="0">
                <a:sym typeface="Symbol" pitchFamily="38" charset="2"/>
              </a:rPr>
              <a:t>4</a:t>
            </a:r>
            <a:r>
              <a:rPr lang="en-US" sz="2000" dirty="0"/>
              <a:t>):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Call TreeSearch(4,root)</a:t>
            </a:r>
          </a:p>
        </p:txBody>
      </p:sp>
      <p:sp>
        <p:nvSpPr>
          <p:cNvPr id="137220" name="Text Box 1028"/>
          <p:cNvSpPr txBox="1">
            <a:spLocks noChangeArrowheads="1"/>
          </p:cNvSpPr>
          <p:nvPr/>
        </p:nvSpPr>
        <p:spPr bwMode="auto">
          <a:xfrm>
            <a:off x="204836" y="3472180"/>
            <a:ext cx="3933824" cy="27838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Algorithm</a:t>
            </a:r>
            <a:r>
              <a:rPr lang="en-US" sz="1800"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tx2"/>
                </a:solidFill>
                <a:latin typeface="Times New Roman" pitchFamily="38" charset="0"/>
              </a:rPr>
              <a:t>TreeSearch</a:t>
            </a:r>
            <a:r>
              <a:rPr lang="en-US" sz="1800">
                <a:solidFill>
                  <a:schemeClr val="tx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tx2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tx2"/>
                </a:solidFill>
                <a:latin typeface="Times New Roman" pitchFamily="38" charset="0"/>
              </a:rPr>
              <a:t>,</a:t>
            </a:r>
            <a:r>
              <a:rPr lang="en-US" sz="1800" b="1" i="1">
                <a:solidFill>
                  <a:schemeClr val="tx2"/>
                </a:solidFill>
                <a:latin typeface="Times New Roman" pitchFamily="38" charset="0"/>
              </a:rPr>
              <a:t> v</a:t>
            </a:r>
            <a:r>
              <a:rPr lang="en-US" sz="1800">
                <a:solidFill>
                  <a:schemeClr val="tx2"/>
                </a:solidFill>
                <a:latin typeface="Times New Roman" pitchFamily="38" charset="0"/>
              </a:rPr>
              <a:t>)	</a:t>
            </a:r>
          </a:p>
          <a:p>
            <a:pPr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>
                <a:solidFill>
                  <a:schemeClr val="tx2"/>
                </a:solidFill>
                <a:latin typeface="Times New Roman" pitchFamily="38" charset="0"/>
              </a:rPr>
              <a:t>	</a:t>
            </a: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if</a:t>
            </a:r>
            <a:r>
              <a:rPr lang="en-US" sz="1800">
                <a:solidFill>
                  <a:schemeClr val="tx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T.isExternal 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)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	return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if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Symbol" pitchFamily="38" charset="2"/>
                <a:sym typeface="Symbol" pitchFamily="38" charset="2"/>
              </a:rPr>
              <a:t>&lt;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key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)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	</a:t>
            </a: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return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TreeSearch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,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 T.left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))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else if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Symbol" pitchFamily="38" charset="2"/>
                <a:sym typeface="Symbol" pitchFamily="38" charset="2"/>
              </a:rPr>
              <a:t>=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key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)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	</a:t>
            </a: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return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endParaRPr lang="en-US" sz="1800">
              <a:solidFill>
                <a:schemeClr val="accent2"/>
              </a:solidFill>
              <a:latin typeface="Times New Roman" pitchFamily="38" charset="0"/>
            </a:endParaRP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else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>
                <a:solidFill>
                  <a:schemeClr val="hlink"/>
                </a:solidFill>
                <a:latin typeface="Times New Roman" pitchFamily="38" charset="0"/>
              </a:rPr>
              <a:t>{ </a:t>
            </a:r>
            <a:r>
              <a:rPr lang="en-US" sz="1800" b="1" i="1">
                <a:solidFill>
                  <a:schemeClr val="hlink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hlink"/>
                </a:solidFill>
                <a:latin typeface="Times New Roman" pitchFamily="38" charset="0"/>
              </a:rPr>
              <a:t> </a:t>
            </a:r>
            <a:r>
              <a:rPr lang="en-US" sz="1800">
                <a:solidFill>
                  <a:schemeClr val="hlink"/>
                </a:solidFill>
                <a:latin typeface="Symbol" pitchFamily="38" charset="2"/>
                <a:sym typeface="Symbol" pitchFamily="38" charset="2"/>
              </a:rPr>
              <a:t>&gt;</a:t>
            </a:r>
            <a:r>
              <a:rPr lang="en-US" sz="1800">
                <a:solidFill>
                  <a:schemeClr val="hlink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hlink"/>
                </a:solidFill>
                <a:latin typeface="Times New Roman" pitchFamily="38" charset="0"/>
              </a:rPr>
              <a:t>key</a:t>
            </a:r>
            <a:r>
              <a:rPr lang="en-US" sz="1800">
                <a:solidFill>
                  <a:schemeClr val="hlink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hlink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hlink"/>
                </a:solidFill>
                <a:latin typeface="Times New Roman" pitchFamily="38" charset="0"/>
              </a:rPr>
              <a:t>) }</a:t>
            </a:r>
          </a:p>
          <a:p>
            <a:pPr marL="285750" lvl="1" algn="l" defTabSz="2857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8" charset="2"/>
              <a:buNone/>
            </a:pP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	</a:t>
            </a:r>
            <a:r>
              <a:rPr lang="en-US" sz="1800" b="1">
                <a:solidFill>
                  <a:srgbClr val="000000"/>
                </a:solidFill>
                <a:latin typeface="Times New Roman" pitchFamily="38" charset="0"/>
              </a:rPr>
              <a:t>return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 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TreeSearch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k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,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 T.right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(</a:t>
            </a:r>
            <a:r>
              <a:rPr lang="en-US" sz="1800" b="1" i="1">
                <a:solidFill>
                  <a:schemeClr val="accent2"/>
                </a:solidFill>
                <a:latin typeface="Times New Roman" pitchFamily="38" charset="0"/>
              </a:rPr>
              <a:t>v</a:t>
            </a:r>
            <a:r>
              <a:rPr lang="en-US" sz="1800">
                <a:solidFill>
                  <a:schemeClr val="accent2"/>
                </a:solidFill>
                <a:latin typeface="Times New Roman" pitchFamily="38" charset="0"/>
              </a:rPr>
              <a:t>))</a:t>
            </a:r>
          </a:p>
        </p:txBody>
      </p:sp>
      <p:sp>
        <p:nvSpPr>
          <p:cNvPr id="137223" name="Oval 1031"/>
          <p:cNvSpPr>
            <a:spLocks noChangeArrowheads="1"/>
          </p:cNvSpPr>
          <p:nvPr/>
        </p:nvSpPr>
        <p:spPr bwMode="auto">
          <a:xfrm>
            <a:off x="6361113" y="4435475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7224" name="Oval 1032"/>
          <p:cNvSpPr>
            <a:spLocks noChangeArrowheads="1"/>
          </p:cNvSpPr>
          <p:nvPr/>
        </p:nvSpPr>
        <p:spPr bwMode="auto">
          <a:xfrm>
            <a:off x="7772400" y="49466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7225" name="Oval 1033"/>
          <p:cNvSpPr>
            <a:spLocks noChangeArrowheads="1"/>
          </p:cNvSpPr>
          <p:nvPr/>
        </p:nvSpPr>
        <p:spPr bwMode="auto">
          <a:xfrm>
            <a:off x="5408613" y="4946650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7226" name="Oval 1034"/>
          <p:cNvSpPr>
            <a:spLocks noChangeArrowheads="1"/>
          </p:cNvSpPr>
          <p:nvPr/>
        </p:nvSpPr>
        <p:spPr bwMode="auto">
          <a:xfrm>
            <a:off x="5995988" y="5441950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7227" name="Rectangle 1035"/>
          <p:cNvSpPr>
            <a:spLocks noChangeAspect="1" noChangeArrowheads="1"/>
          </p:cNvSpPr>
          <p:nvPr/>
        </p:nvSpPr>
        <p:spPr bwMode="auto">
          <a:xfrm>
            <a:off x="5748338" y="6018213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7228" name="Rectangle 1036"/>
          <p:cNvSpPr>
            <a:spLocks noChangeAspect="1" noChangeArrowheads="1"/>
          </p:cNvSpPr>
          <p:nvPr/>
        </p:nvSpPr>
        <p:spPr bwMode="auto">
          <a:xfrm>
            <a:off x="6334125" y="6018213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7229" name="Rectangle 1037"/>
          <p:cNvSpPr>
            <a:spLocks noChangeAspect="1" noChangeArrowheads="1"/>
          </p:cNvSpPr>
          <p:nvPr/>
        </p:nvSpPr>
        <p:spPr bwMode="auto">
          <a:xfrm>
            <a:off x="8304213" y="5486400"/>
            <a:ext cx="230187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7230" name="AutoShape 1038"/>
          <p:cNvCxnSpPr>
            <a:cxnSpLocks noChangeShapeType="1"/>
            <a:stCxn id="137223" idx="3"/>
            <a:endCxn id="137225" idx="7"/>
          </p:cNvCxnSpPr>
          <p:nvPr/>
        </p:nvCxnSpPr>
        <p:spPr bwMode="auto">
          <a:xfrm flipH="1">
            <a:off x="5681663" y="4737100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7231" name="AutoShape 1039"/>
          <p:cNvCxnSpPr>
            <a:cxnSpLocks noChangeShapeType="1"/>
            <a:stCxn id="137224" idx="1"/>
            <a:endCxn id="137223" idx="5"/>
          </p:cNvCxnSpPr>
          <p:nvPr/>
        </p:nvCxnSpPr>
        <p:spPr bwMode="auto">
          <a:xfrm flipH="1" flipV="1">
            <a:off x="6634163" y="4737100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2" name="AutoShape 1040"/>
          <p:cNvCxnSpPr>
            <a:cxnSpLocks noChangeShapeType="1"/>
            <a:stCxn id="137229" idx="0"/>
            <a:endCxn id="137224" idx="5"/>
          </p:cNvCxnSpPr>
          <p:nvPr/>
        </p:nvCxnSpPr>
        <p:spPr bwMode="auto">
          <a:xfrm flipH="1" flipV="1">
            <a:off x="8045450" y="5229225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3" name="AutoShape 1041"/>
          <p:cNvCxnSpPr>
            <a:cxnSpLocks noChangeShapeType="1"/>
            <a:stCxn id="137243" idx="7"/>
            <a:endCxn id="137224" idx="3"/>
          </p:cNvCxnSpPr>
          <p:nvPr/>
        </p:nvCxnSpPr>
        <p:spPr bwMode="auto">
          <a:xfrm flipV="1">
            <a:off x="7588250" y="5229225"/>
            <a:ext cx="230188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4" name="AutoShape 1042"/>
          <p:cNvCxnSpPr>
            <a:cxnSpLocks noChangeShapeType="1"/>
            <a:stCxn id="137228" idx="0"/>
            <a:endCxn id="137226" idx="5"/>
          </p:cNvCxnSpPr>
          <p:nvPr/>
        </p:nvCxnSpPr>
        <p:spPr bwMode="auto">
          <a:xfrm flipH="1" flipV="1">
            <a:off x="6269038" y="5743575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5" name="AutoShape 1043"/>
          <p:cNvCxnSpPr>
            <a:cxnSpLocks noChangeShapeType="1"/>
            <a:stCxn id="137227" idx="0"/>
            <a:endCxn id="137226" idx="3"/>
          </p:cNvCxnSpPr>
          <p:nvPr/>
        </p:nvCxnSpPr>
        <p:spPr bwMode="auto">
          <a:xfrm flipV="1">
            <a:off x="5864225" y="5743575"/>
            <a:ext cx="179388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6" name="AutoShape 1044"/>
          <p:cNvCxnSpPr>
            <a:cxnSpLocks noChangeShapeType="1"/>
            <a:stCxn id="137238" idx="7"/>
            <a:endCxn id="137225" idx="3"/>
          </p:cNvCxnSpPr>
          <p:nvPr/>
        </p:nvCxnSpPr>
        <p:spPr bwMode="auto">
          <a:xfrm flipV="1">
            <a:off x="5094288" y="5248275"/>
            <a:ext cx="360362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37" name="AutoShape 1045"/>
          <p:cNvCxnSpPr>
            <a:cxnSpLocks noChangeShapeType="1"/>
            <a:stCxn id="137226" idx="1"/>
            <a:endCxn id="137225" idx="5"/>
          </p:cNvCxnSpPr>
          <p:nvPr/>
        </p:nvCxnSpPr>
        <p:spPr bwMode="auto">
          <a:xfrm flipH="1" flipV="1">
            <a:off x="5681663" y="5248275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7238" name="Oval 1046"/>
          <p:cNvSpPr>
            <a:spLocks noChangeArrowheads="1"/>
          </p:cNvSpPr>
          <p:nvPr/>
        </p:nvSpPr>
        <p:spPr bwMode="auto">
          <a:xfrm>
            <a:off x="4821238" y="5441950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7239" name="Rectangle 1047"/>
          <p:cNvSpPr>
            <a:spLocks noChangeAspect="1" noChangeArrowheads="1"/>
          </p:cNvSpPr>
          <p:nvPr/>
        </p:nvSpPr>
        <p:spPr bwMode="auto">
          <a:xfrm>
            <a:off x="4572000" y="6018213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7240" name="Rectangle 1048"/>
          <p:cNvSpPr>
            <a:spLocks noChangeAspect="1" noChangeArrowheads="1"/>
          </p:cNvSpPr>
          <p:nvPr/>
        </p:nvSpPr>
        <p:spPr bwMode="auto">
          <a:xfrm>
            <a:off x="5159375" y="6018213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7241" name="AutoShape 1049"/>
          <p:cNvCxnSpPr>
            <a:cxnSpLocks noChangeShapeType="1"/>
            <a:stCxn id="137240" idx="0"/>
            <a:endCxn id="137238" idx="5"/>
          </p:cNvCxnSpPr>
          <p:nvPr/>
        </p:nvCxnSpPr>
        <p:spPr bwMode="auto">
          <a:xfrm flipH="1" flipV="1">
            <a:off x="5094288" y="5724525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42" name="AutoShape 1050"/>
          <p:cNvCxnSpPr>
            <a:cxnSpLocks noChangeShapeType="1"/>
            <a:stCxn id="137239" idx="0"/>
            <a:endCxn id="137238" idx="3"/>
          </p:cNvCxnSpPr>
          <p:nvPr/>
        </p:nvCxnSpPr>
        <p:spPr bwMode="auto">
          <a:xfrm flipV="1">
            <a:off x="4687888" y="5724525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7243" name="Oval 1051"/>
          <p:cNvSpPr>
            <a:spLocks noChangeArrowheads="1"/>
          </p:cNvSpPr>
          <p:nvPr/>
        </p:nvSpPr>
        <p:spPr bwMode="auto">
          <a:xfrm>
            <a:off x="7315200" y="54260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7244" name="Rectangle 1052"/>
          <p:cNvSpPr>
            <a:spLocks noChangeAspect="1" noChangeArrowheads="1"/>
          </p:cNvSpPr>
          <p:nvPr/>
        </p:nvSpPr>
        <p:spPr bwMode="auto">
          <a:xfrm>
            <a:off x="7031038" y="6018213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7245" name="Rectangle 1053"/>
          <p:cNvSpPr>
            <a:spLocks noChangeAspect="1" noChangeArrowheads="1"/>
          </p:cNvSpPr>
          <p:nvPr/>
        </p:nvSpPr>
        <p:spPr bwMode="auto">
          <a:xfrm>
            <a:off x="7616825" y="6018213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7246" name="AutoShape 1054"/>
          <p:cNvCxnSpPr>
            <a:cxnSpLocks noChangeShapeType="1"/>
            <a:stCxn id="137245" idx="0"/>
            <a:endCxn id="137243" idx="5"/>
          </p:cNvCxnSpPr>
          <p:nvPr/>
        </p:nvCxnSpPr>
        <p:spPr bwMode="auto">
          <a:xfrm flipH="1" flipV="1">
            <a:off x="7588250" y="5708650"/>
            <a:ext cx="144463" cy="3000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7247" name="AutoShape 1055"/>
          <p:cNvCxnSpPr>
            <a:cxnSpLocks noChangeShapeType="1"/>
            <a:stCxn id="137244" idx="0"/>
            <a:endCxn id="137243" idx="3"/>
          </p:cNvCxnSpPr>
          <p:nvPr/>
        </p:nvCxnSpPr>
        <p:spPr bwMode="auto">
          <a:xfrm flipV="1">
            <a:off x="7146925" y="5708650"/>
            <a:ext cx="215900" cy="3000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7248" name="Text Box 1056"/>
          <p:cNvSpPr txBox="1">
            <a:spLocks noChangeArrowheads="1"/>
          </p:cNvSpPr>
          <p:nvPr/>
        </p:nvSpPr>
        <p:spPr bwMode="auto">
          <a:xfrm>
            <a:off x="5810250" y="4467225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7249" name="Text Box 1057"/>
          <p:cNvSpPr txBox="1">
            <a:spLocks noChangeArrowheads="1"/>
          </p:cNvSpPr>
          <p:nvPr/>
        </p:nvSpPr>
        <p:spPr bwMode="auto">
          <a:xfrm>
            <a:off x="5810250" y="5000625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7250" name="Text Box 1058"/>
          <p:cNvSpPr txBox="1">
            <a:spLocks noChangeArrowheads="1"/>
          </p:cNvSpPr>
          <p:nvPr/>
        </p:nvSpPr>
        <p:spPr bwMode="auto">
          <a:xfrm>
            <a:off x="6324600" y="5394325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</a:t>
            </a:r>
            <a:endParaRPr lang="en-US" sz="4000"/>
          </a:p>
        </p:txBody>
      </p:sp>
      <p:sp>
        <p:nvSpPr>
          <p:cNvPr id="134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184" y="925513"/>
            <a:ext cx="8702060" cy="4343400"/>
          </a:xfrm>
        </p:spPr>
        <p:txBody>
          <a:bodyPr/>
          <a:lstStyle/>
          <a:p>
            <a:r>
              <a:rPr lang="en-US" dirty="0"/>
              <a:t>To perform operation </a:t>
            </a:r>
            <a:r>
              <a:rPr lang="en-US" dirty="0" err="1" smtClean="0">
                <a:solidFill>
                  <a:schemeClr val="tx2"/>
                </a:solidFill>
              </a:rPr>
              <a:t>insert</a:t>
            </a:r>
            <a:r>
              <a:rPr lang="en-US" dirty="0" err="1" smtClean="0"/>
              <a:t>(</a:t>
            </a:r>
            <a:r>
              <a:rPr lang="en-US" dirty="0" err="1"/>
              <a:t>k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dirty="0"/>
              <a:t>), we search for key </a:t>
            </a:r>
            <a:r>
              <a:rPr lang="en-US" b="1" dirty="0" err="1">
                <a:solidFill>
                  <a:schemeClr val="tx2"/>
                </a:solidFill>
              </a:rPr>
              <a:t>k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/>
              <a:t>(using </a:t>
            </a:r>
            <a:r>
              <a:rPr lang="en-US" dirty="0" err="1"/>
              <a:t>TreeSearch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b="1" dirty="0" err="1" smtClean="0">
                <a:solidFill>
                  <a:srgbClr val="800000"/>
                </a:solidFill>
              </a:rPr>
              <a:t>k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is not already in the tree, and let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800000"/>
                </a:solidFill>
              </a:rPr>
              <a:t>w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be the leaf reached by the search</a:t>
            </a:r>
          </a:p>
          <a:p>
            <a:r>
              <a:rPr lang="en-US" dirty="0"/>
              <a:t>We insert </a:t>
            </a:r>
            <a:r>
              <a:rPr lang="en-US" b="1" dirty="0" err="1">
                <a:solidFill>
                  <a:srgbClr val="800000"/>
                </a:solidFill>
              </a:rPr>
              <a:t>k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at node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and expand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into an internal node</a:t>
            </a:r>
          </a:p>
          <a:p>
            <a:r>
              <a:rPr lang="en-US" dirty="0"/>
              <a:t>Example: insert 5</a:t>
            </a:r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6965925" y="388620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8164488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5608613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6195988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52" name="Rectangle 8"/>
          <p:cNvSpPr>
            <a:spLocks noChangeAspect="1" noChangeArrowheads="1"/>
          </p:cNvSpPr>
          <p:nvPr/>
        </p:nvSpPr>
        <p:spPr bwMode="auto">
          <a:xfrm>
            <a:off x="5948338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54" name="Rectangle 10"/>
          <p:cNvSpPr>
            <a:spLocks noChangeAspect="1" noChangeArrowheads="1"/>
          </p:cNvSpPr>
          <p:nvPr/>
        </p:nvSpPr>
        <p:spPr bwMode="auto">
          <a:xfrm>
            <a:off x="8696300" y="493712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55" name="AutoShape 11"/>
          <p:cNvCxnSpPr>
            <a:cxnSpLocks noChangeShapeType="1"/>
            <a:stCxn id="134148" idx="3"/>
            <a:endCxn id="134150" idx="7"/>
          </p:cNvCxnSpPr>
          <p:nvPr/>
        </p:nvCxnSpPr>
        <p:spPr bwMode="auto">
          <a:xfrm flipH="1">
            <a:off x="5881663" y="4168775"/>
            <a:ext cx="1131887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6" name="AutoShape 12"/>
          <p:cNvCxnSpPr>
            <a:cxnSpLocks noChangeShapeType="1"/>
            <a:stCxn id="134149" idx="1"/>
            <a:endCxn id="134148" idx="5"/>
          </p:cNvCxnSpPr>
          <p:nvPr/>
        </p:nvCxnSpPr>
        <p:spPr bwMode="auto">
          <a:xfrm flipH="1" flipV="1">
            <a:off x="7238975" y="4168775"/>
            <a:ext cx="9715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7" name="AutoShape 13"/>
          <p:cNvCxnSpPr>
            <a:cxnSpLocks noChangeShapeType="1"/>
            <a:stCxn id="134154" idx="0"/>
            <a:endCxn id="134149" idx="5"/>
          </p:cNvCxnSpPr>
          <p:nvPr/>
        </p:nvCxnSpPr>
        <p:spPr bwMode="auto">
          <a:xfrm flipH="1" flipV="1">
            <a:off x="8437538" y="467995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8" name="AutoShape 14"/>
          <p:cNvCxnSpPr>
            <a:cxnSpLocks noChangeShapeType="1"/>
            <a:stCxn id="134168" idx="7"/>
            <a:endCxn id="134149" idx="3"/>
          </p:cNvCxnSpPr>
          <p:nvPr/>
        </p:nvCxnSpPr>
        <p:spPr bwMode="auto">
          <a:xfrm flipV="1">
            <a:off x="7943825" y="467995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9" name="AutoShape 15"/>
          <p:cNvCxnSpPr>
            <a:cxnSpLocks noChangeShapeType="1"/>
            <a:stCxn id="134203" idx="1"/>
            <a:endCxn id="134151" idx="5"/>
          </p:cNvCxnSpPr>
          <p:nvPr/>
        </p:nvCxnSpPr>
        <p:spPr bwMode="auto">
          <a:xfrm flipH="1" flipV="1">
            <a:off x="6469038" y="5175250"/>
            <a:ext cx="198437" cy="254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0" name="AutoShape 16"/>
          <p:cNvCxnSpPr>
            <a:cxnSpLocks noChangeShapeType="1"/>
            <a:stCxn id="134152" idx="0"/>
            <a:endCxn id="134151" idx="3"/>
          </p:cNvCxnSpPr>
          <p:nvPr/>
        </p:nvCxnSpPr>
        <p:spPr bwMode="auto">
          <a:xfrm flipV="1">
            <a:off x="6064225" y="517525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1" name="AutoShape 17"/>
          <p:cNvCxnSpPr>
            <a:cxnSpLocks noChangeShapeType="1"/>
            <a:stCxn id="134163" idx="7"/>
            <a:endCxn id="134150" idx="3"/>
          </p:cNvCxnSpPr>
          <p:nvPr/>
        </p:nvCxnSpPr>
        <p:spPr bwMode="auto">
          <a:xfrm flipV="1">
            <a:off x="5294288" y="4679950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2" name="AutoShape 18"/>
          <p:cNvCxnSpPr>
            <a:cxnSpLocks noChangeShapeType="1"/>
            <a:stCxn id="134151" idx="1"/>
            <a:endCxn id="134150" idx="5"/>
          </p:cNvCxnSpPr>
          <p:nvPr/>
        </p:nvCxnSpPr>
        <p:spPr bwMode="auto">
          <a:xfrm flipH="1" flipV="1">
            <a:off x="5881663" y="4679950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5021238" y="48926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64" name="Rectangle 20"/>
          <p:cNvSpPr>
            <a:spLocks noChangeAspect="1" noChangeArrowheads="1"/>
          </p:cNvSpPr>
          <p:nvPr/>
        </p:nvSpPr>
        <p:spPr bwMode="auto">
          <a:xfrm>
            <a:off x="4772000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65" name="Rectangle 21"/>
          <p:cNvSpPr>
            <a:spLocks noChangeAspect="1" noChangeArrowheads="1"/>
          </p:cNvSpPr>
          <p:nvPr/>
        </p:nvSpPr>
        <p:spPr bwMode="auto">
          <a:xfrm>
            <a:off x="5359375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66" name="AutoShape 22"/>
          <p:cNvCxnSpPr>
            <a:cxnSpLocks noChangeShapeType="1"/>
            <a:stCxn id="134165" idx="0"/>
            <a:endCxn id="134163" idx="5"/>
          </p:cNvCxnSpPr>
          <p:nvPr/>
        </p:nvCxnSpPr>
        <p:spPr bwMode="auto">
          <a:xfrm flipH="1" flipV="1">
            <a:off x="5294288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7" name="AutoShape 23"/>
          <p:cNvCxnSpPr>
            <a:cxnSpLocks noChangeShapeType="1"/>
            <a:stCxn id="134164" idx="0"/>
            <a:endCxn id="134163" idx="3"/>
          </p:cNvCxnSpPr>
          <p:nvPr/>
        </p:nvCxnSpPr>
        <p:spPr bwMode="auto">
          <a:xfrm flipV="1">
            <a:off x="4887888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8" name="Oval 24"/>
          <p:cNvSpPr>
            <a:spLocks noChangeArrowheads="1"/>
          </p:cNvSpPr>
          <p:nvPr/>
        </p:nvSpPr>
        <p:spPr bwMode="auto">
          <a:xfrm>
            <a:off x="7670775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69" name="Rectangle 25"/>
          <p:cNvSpPr>
            <a:spLocks noChangeAspect="1" noChangeArrowheads="1"/>
          </p:cNvSpPr>
          <p:nvPr/>
        </p:nvSpPr>
        <p:spPr bwMode="auto">
          <a:xfrm>
            <a:off x="7423125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70" name="Rectangle 26"/>
          <p:cNvSpPr>
            <a:spLocks noChangeAspect="1" noChangeArrowheads="1"/>
          </p:cNvSpPr>
          <p:nvPr/>
        </p:nvSpPr>
        <p:spPr bwMode="auto">
          <a:xfrm>
            <a:off x="8008913" y="546893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71" name="AutoShape 27"/>
          <p:cNvCxnSpPr>
            <a:cxnSpLocks noChangeShapeType="1"/>
            <a:stCxn id="134170" idx="0"/>
            <a:endCxn id="134168" idx="5"/>
          </p:cNvCxnSpPr>
          <p:nvPr/>
        </p:nvCxnSpPr>
        <p:spPr bwMode="auto">
          <a:xfrm flipH="1" flipV="1">
            <a:off x="7943825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72" name="AutoShape 28"/>
          <p:cNvCxnSpPr>
            <a:cxnSpLocks noChangeShapeType="1"/>
            <a:stCxn id="134169" idx="0"/>
            <a:endCxn id="134168" idx="3"/>
          </p:cNvCxnSpPr>
          <p:nvPr/>
        </p:nvCxnSpPr>
        <p:spPr bwMode="auto">
          <a:xfrm flipV="1">
            <a:off x="7539013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78" name="Oval 34"/>
          <p:cNvSpPr>
            <a:spLocks noChangeArrowheads="1"/>
          </p:cNvSpPr>
          <p:nvPr/>
        </p:nvSpPr>
        <p:spPr bwMode="auto">
          <a:xfrm>
            <a:off x="2017296" y="3886200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79" name="Oval 35"/>
          <p:cNvSpPr>
            <a:spLocks noChangeArrowheads="1"/>
          </p:cNvSpPr>
          <p:nvPr/>
        </p:nvSpPr>
        <p:spPr bwMode="auto">
          <a:xfrm>
            <a:off x="3428584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80" name="Oval 36"/>
          <p:cNvSpPr>
            <a:spLocks noChangeArrowheads="1"/>
          </p:cNvSpPr>
          <p:nvPr/>
        </p:nvSpPr>
        <p:spPr bwMode="auto">
          <a:xfrm>
            <a:off x="1064796" y="4397375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81" name="Oval 37"/>
          <p:cNvSpPr>
            <a:spLocks noChangeArrowheads="1"/>
          </p:cNvSpPr>
          <p:nvPr/>
        </p:nvSpPr>
        <p:spPr bwMode="auto">
          <a:xfrm>
            <a:off x="1652171" y="4892675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82" name="Rectangle 38"/>
          <p:cNvSpPr>
            <a:spLocks noChangeAspect="1" noChangeArrowheads="1"/>
          </p:cNvSpPr>
          <p:nvPr/>
        </p:nvSpPr>
        <p:spPr bwMode="auto">
          <a:xfrm>
            <a:off x="1404521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3" name="Rectangle 39"/>
          <p:cNvSpPr>
            <a:spLocks noChangeAspect="1" noChangeArrowheads="1"/>
          </p:cNvSpPr>
          <p:nvPr/>
        </p:nvSpPr>
        <p:spPr bwMode="auto">
          <a:xfrm>
            <a:off x="1990309" y="5468938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4" name="Rectangle 40"/>
          <p:cNvSpPr>
            <a:spLocks noChangeAspect="1" noChangeArrowheads="1"/>
          </p:cNvSpPr>
          <p:nvPr/>
        </p:nvSpPr>
        <p:spPr bwMode="auto">
          <a:xfrm>
            <a:off x="3960396" y="493712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85" name="AutoShape 41"/>
          <p:cNvCxnSpPr>
            <a:cxnSpLocks noChangeShapeType="1"/>
            <a:stCxn id="134178" idx="3"/>
            <a:endCxn id="134180" idx="7"/>
          </p:cNvCxnSpPr>
          <p:nvPr/>
        </p:nvCxnSpPr>
        <p:spPr bwMode="auto">
          <a:xfrm flipH="1">
            <a:off x="1337846" y="4187825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86" name="AutoShape 42"/>
          <p:cNvCxnSpPr>
            <a:cxnSpLocks noChangeShapeType="1"/>
            <a:stCxn id="134179" idx="1"/>
            <a:endCxn id="134178" idx="5"/>
          </p:cNvCxnSpPr>
          <p:nvPr/>
        </p:nvCxnSpPr>
        <p:spPr bwMode="auto">
          <a:xfrm flipH="1" flipV="1">
            <a:off x="2290346" y="4187825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7" name="AutoShape 43"/>
          <p:cNvCxnSpPr>
            <a:cxnSpLocks noChangeShapeType="1"/>
            <a:stCxn id="134184" idx="0"/>
            <a:endCxn id="134179" idx="5"/>
          </p:cNvCxnSpPr>
          <p:nvPr/>
        </p:nvCxnSpPr>
        <p:spPr bwMode="auto">
          <a:xfrm flipH="1" flipV="1">
            <a:off x="3701634" y="467995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8" name="AutoShape 44"/>
          <p:cNvCxnSpPr>
            <a:cxnSpLocks noChangeShapeType="1"/>
            <a:stCxn id="134198" idx="7"/>
            <a:endCxn id="134179" idx="3"/>
          </p:cNvCxnSpPr>
          <p:nvPr/>
        </p:nvCxnSpPr>
        <p:spPr bwMode="auto">
          <a:xfrm flipV="1">
            <a:off x="3207921" y="467995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9" name="AutoShape 45"/>
          <p:cNvCxnSpPr>
            <a:cxnSpLocks noChangeShapeType="1"/>
            <a:stCxn id="134183" idx="0"/>
            <a:endCxn id="134181" idx="5"/>
          </p:cNvCxnSpPr>
          <p:nvPr/>
        </p:nvCxnSpPr>
        <p:spPr bwMode="auto">
          <a:xfrm flipH="1" flipV="1">
            <a:off x="1925221" y="5194300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90" name="AutoShape 46"/>
          <p:cNvCxnSpPr>
            <a:cxnSpLocks noChangeShapeType="1"/>
            <a:stCxn id="134182" idx="0"/>
            <a:endCxn id="134181" idx="3"/>
          </p:cNvCxnSpPr>
          <p:nvPr/>
        </p:nvCxnSpPr>
        <p:spPr bwMode="auto">
          <a:xfrm flipV="1">
            <a:off x="1520409" y="5194300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1" name="AutoShape 47"/>
          <p:cNvCxnSpPr>
            <a:cxnSpLocks noChangeShapeType="1"/>
            <a:stCxn id="134193" idx="7"/>
            <a:endCxn id="134180" idx="3"/>
          </p:cNvCxnSpPr>
          <p:nvPr/>
        </p:nvCxnSpPr>
        <p:spPr bwMode="auto">
          <a:xfrm flipV="1">
            <a:off x="750471" y="469900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2" name="AutoShape 48"/>
          <p:cNvCxnSpPr>
            <a:cxnSpLocks noChangeShapeType="1"/>
            <a:stCxn id="134181" idx="1"/>
            <a:endCxn id="134180" idx="5"/>
          </p:cNvCxnSpPr>
          <p:nvPr/>
        </p:nvCxnSpPr>
        <p:spPr bwMode="auto">
          <a:xfrm flipH="1" flipV="1">
            <a:off x="1337846" y="4699000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193" name="Oval 49"/>
          <p:cNvSpPr>
            <a:spLocks noChangeArrowheads="1"/>
          </p:cNvSpPr>
          <p:nvPr/>
        </p:nvSpPr>
        <p:spPr bwMode="auto">
          <a:xfrm>
            <a:off x="477421" y="48926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94" name="Rectangle 50"/>
          <p:cNvSpPr>
            <a:spLocks noChangeAspect="1" noChangeArrowheads="1"/>
          </p:cNvSpPr>
          <p:nvPr/>
        </p:nvSpPr>
        <p:spPr bwMode="auto">
          <a:xfrm>
            <a:off x="228184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95" name="Rectangle 51"/>
          <p:cNvSpPr>
            <a:spLocks noChangeAspect="1" noChangeArrowheads="1"/>
          </p:cNvSpPr>
          <p:nvPr/>
        </p:nvSpPr>
        <p:spPr bwMode="auto">
          <a:xfrm>
            <a:off x="815559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96" name="AutoShape 52"/>
          <p:cNvCxnSpPr>
            <a:cxnSpLocks noChangeShapeType="1"/>
            <a:stCxn id="134195" idx="0"/>
            <a:endCxn id="134193" idx="5"/>
          </p:cNvCxnSpPr>
          <p:nvPr/>
        </p:nvCxnSpPr>
        <p:spPr bwMode="auto">
          <a:xfrm flipH="1" flipV="1">
            <a:off x="750471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7" name="AutoShape 53"/>
          <p:cNvCxnSpPr>
            <a:cxnSpLocks noChangeShapeType="1"/>
            <a:stCxn id="134194" idx="0"/>
            <a:endCxn id="134193" idx="3"/>
          </p:cNvCxnSpPr>
          <p:nvPr/>
        </p:nvCxnSpPr>
        <p:spPr bwMode="auto">
          <a:xfrm flipV="1">
            <a:off x="344071" y="517525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98" name="Oval 54"/>
          <p:cNvSpPr>
            <a:spLocks noChangeArrowheads="1"/>
          </p:cNvSpPr>
          <p:nvPr/>
        </p:nvSpPr>
        <p:spPr bwMode="auto">
          <a:xfrm>
            <a:off x="2934871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99" name="Rectangle 55"/>
          <p:cNvSpPr>
            <a:spLocks noChangeAspect="1" noChangeArrowheads="1"/>
          </p:cNvSpPr>
          <p:nvPr/>
        </p:nvSpPr>
        <p:spPr bwMode="auto">
          <a:xfrm>
            <a:off x="2687221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0" name="Rectangle 56"/>
          <p:cNvSpPr>
            <a:spLocks noChangeAspect="1" noChangeArrowheads="1"/>
          </p:cNvSpPr>
          <p:nvPr/>
        </p:nvSpPr>
        <p:spPr bwMode="auto">
          <a:xfrm>
            <a:off x="3273009" y="546893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1" name="AutoShape 57"/>
          <p:cNvCxnSpPr>
            <a:cxnSpLocks noChangeShapeType="1"/>
            <a:stCxn id="134200" idx="0"/>
            <a:endCxn id="134198" idx="5"/>
          </p:cNvCxnSpPr>
          <p:nvPr/>
        </p:nvCxnSpPr>
        <p:spPr bwMode="auto">
          <a:xfrm flipH="1" flipV="1">
            <a:off x="3207921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202" name="AutoShape 58"/>
          <p:cNvCxnSpPr>
            <a:cxnSpLocks noChangeShapeType="1"/>
            <a:stCxn id="134199" idx="0"/>
            <a:endCxn id="134198" idx="3"/>
          </p:cNvCxnSpPr>
          <p:nvPr/>
        </p:nvCxnSpPr>
        <p:spPr bwMode="auto">
          <a:xfrm flipV="1">
            <a:off x="2803109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203" name="Oval 59"/>
          <p:cNvSpPr>
            <a:spLocks noChangeArrowheads="1"/>
          </p:cNvSpPr>
          <p:nvPr/>
        </p:nvSpPr>
        <p:spPr bwMode="auto">
          <a:xfrm>
            <a:off x="6619850" y="5410200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4204" name="Rectangle 60"/>
          <p:cNvSpPr>
            <a:spLocks noChangeAspect="1" noChangeArrowheads="1"/>
          </p:cNvSpPr>
          <p:nvPr/>
        </p:nvSpPr>
        <p:spPr bwMode="auto">
          <a:xfrm>
            <a:off x="6372200" y="5986463"/>
            <a:ext cx="230188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5" name="Rectangle 61"/>
          <p:cNvSpPr>
            <a:spLocks noChangeAspect="1" noChangeArrowheads="1"/>
          </p:cNvSpPr>
          <p:nvPr/>
        </p:nvSpPr>
        <p:spPr bwMode="auto">
          <a:xfrm>
            <a:off x="6957988" y="5986463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6" name="AutoShape 62"/>
          <p:cNvCxnSpPr>
            <a:cxnSpLocks noChangeShapeType="1"/>
            <a:stCxn id="134205" idx="0"/>
            <a:endCxn id="134203" idx="5"/>
          </p:cNvCxnSpPr>
          <p:nvPr/>
        </p:nvCxnSpPr>
        <p:spPr bwMode="auto">
          <a:xfrm flipH="1" flipV="1">
            <a:off x="6892900" y="5711825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207" name="AutoShape 63"/>
          <p:cNvCxnSpPr>
            <a:cxnSpLocks noChangeShapeType="1"/>
            <a:stCxn id="134204" idx="0"/>
            <a:endCxn id="134203" idx="3"/>
          </p:cNvCxnSpPr>
          <p:nvPr/>
        </p:nvCxnSpPr>
        <p:spPr bwMode="auto">
          <a:xfrm flipV="1">
            <a:off x="6488088" y="5711825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1493421" y="39433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1493421" y="44767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0" name="Text Box 66"/>
          <p:cNvSpPr txBox="1">
            <a:spLocks noChangeArrowheads="1"/>
          </p:cNvSpPr>
          <p:nvPr/>
        </p:nvSpPr>
        <p:spPr bwMode="auto">
          <a:xfrm>
            <a:off x="1998246" y="50292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3" name="Text Box 69"/>
          <p:cNvSpPr txBox="1">
            <a:spLocks noChangeArrowheads="1"/>
          </p:cNvSpPr>
          <p:nvPr/>
        </p:nvSpPr>
        <p:spPr bwMode="auto">
          <a:xfrm>
            <a:off x="6661125" y="32766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4214" name="Text Box 70"/>
          <p:cNvSpPr txBox="1">
            <a:spLocks noChangeArrowheads="1"/>
          </p:cNvSpPr>
          <p:nvPr/>
        </p:nvSpPr>
        <p:spPr bwMode="auto">
          <a:xfrm>
            <a:off x="6829400" y="51054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71386" y="530659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uiExpand="1" build="p"/>
    </p:bld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2011.potx</Template>
  <TotalTime>9515</TotalTime>
  <Words>3532</Words>
  <Application>Microsoft Office PowerPoint</Application>
  <PresentationFormat>On-screen Show (4:3)</PresentationFormat>
  <Paragraphs>1147</Paragraphs>
  <Slides>59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70" baseType="lpstr">
      <vt:lpstr>ＭＳ Ｐゴシック</vt:lpstr>
      <vt:lpstr>Arial</vt:lpstr>
      <vt:lpstr>Arial Rounded MT Bold</vt:lpstr>
      <vt:lpstr>Calibri</vt:lpstr>
      <vt:lpstr>Symbol</vt:lpstr>
      <vt:lpstr>Tahoma</vt:lpstr>
      <vt:lpstr>Times New Roman</vt:lpstr>
      <vt:lpstr>Wingdings</vt:lpstr>
      <vt:lpstr>3101</vt:lpstr>
      <vt:lpstr>Equation</vt:lpstr>
      <vt:lpstr>Clip</vt:lpstr>
      <vt:lpstr>Search Trees</vt:lpstr>
      <vt:lpstr>Outline</vt:lpstr>
      <vt:lpstr>Outline</vt:lpstr>
      <vt:lpstr>Binary Search Trees </vt:lpstr>
      <vt:lpstr>Binary Search Tree</vt:lpstr>
      <vt:lpstr>Search:  Loop Invariant</vt:lpstr>
      <vt:lpstr>Search:  Define Step</vt:lpstr>
      <vt:lpstr>Search:  Algorithm </vt:lpstr>
      <vt:lpstr>Insertion</vt:lpstr>
      <vt:lpstr>Insertion</vt:lpstr>
      <vt:lpstr>Deletion</vt:lpstr>
      <vt:lpstr>Deletion (cont.)</vt:lpstr>
      <vt:lpstr>Performance</vt:lpstr>
      <vt:lpstr>Outline</vt:lpstr>
      <vt:lpstr>AVL Trees</vt:lpstr>
      <vt:lpstr>AVL Trees</vt:lpstr>
      <vt:lpstr>Height of an AVL Tree</vt:lpstr>
      <vt:lpstr>Height of an AVL Tree</vt:lpstr>
      <vt:lpstr>Insertion</vt:lpstr>
      <vt:lpstr>Insertion</vt:lpstr>
      <vt:lpstr>Insertion: Rebalancing Strategy</vt:lpstr>
      <vt:lpstr>Insertion:  Rebalancing Strategy</vt:lpstr>
      <vt:lpstr>Insertion: Rebalancing Strategy</vt:lpstr>
      <vt:lpstr>Insertion: Trinode Restructuring Example</vt:lpstr>
      <vt:lpstr>Insertion: Trinode Restructuring - 4 Cases</vt:lpstr>
      <vt:lpstr>Insertion: Trinode Restructuring - 4 Cases</vt:lpstr>
      <vt:lpstr>Insertion: Trinode Restructuring - Case 1</vt:lpstr>
      <vt:lpstr>Insertion: Trinode Restructuring - Case 2</vt:lpstr>
      <vt:lpstr>Insertion: Trinode Restructuring - Case 3</vt:lpstr>
      <vt:lpstr>Insertion: Trinode Restructuring - Case 4</vt:lpstr>
      <vt:lpstr>Insertion: Trinode Restructuring - The Whole Tree</vt:lpstr>
      <vt:lpstr>Removal</vt:lpstr>
      <vt:lpstr>Removal: Rebalancing Strategy</vt:lpstr>
      <vt:lpstr>Removal:  Rebalancing Strategy</vt:lpstr>
      <vt:lpstr>Removal:  Rebalancing Strategy</vt:lpstr>
      <vt:lpstr>Removal: Trinode Restructuring - 4 Cases</vt:lpstr>
      <vt:lpstr>Removal: Trinode Restructuring - Case 1</vt:lpstr>
      <vt:lpstr>Removal: Trinode Restructuring - Case 2</vt:lpstr>
      <vt:lpstr>Removal: Trinode Restructuring - Case 3</vt:lpstr>
      <vt:lpstr>Removal: Trinode Restructuring - Case 4</vt:lpstr>
      <vt:lpstr>Removal:  Rebalancing Strategy</vt:lpstr>
      <vt:lpstr>Java Implementation of AVL Trees</vt:lpstr>
      <vt:lpstr>Running Times for AVL Trees</vt:lpstr>
      <vt:lpstr>AVLTree Example</vt:lpstr>
      <vt:lpstr>Outline</vt:lpstr>
      <vt:lpstr>Splay Trees</vt:lpstr>
      <vt:lpstr>Splaying</vt:lpstr>
      <vt:lpstr>3 Types of Splay Steps</vt:lpstr>
      <vt:lpstr>Zig-Zig</vt:lpstr>
      <vt:lpstr>Zig-Zag</vt:lpstr>
      <vt:lpstr>Zig</vt:lpstr>
      <vt:lpstr>Splay Trees &amp; Ordered Dictionaries</vt:lpstr>
      <vt:lpstr>Recall BST Deletion</vt:lpstr>
      <vt:lpstr>Note on Deletion</vt:lpstr>
      <vt:lpstr>Splay Tree Example</vt:lpstr>
      <vt:lpstr>Performance</vt:lpstr>
      <vt:lpstr>Performance</vt:lpstr>
      <vt:lpstr>Other Forms of Search Trees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dc:creator>James Elder</dc:creator>
  <cp:lastModifiedBy>Microsoft account</cp:lastModifiedBy>
  <cp:revision>87</cp:revision>
  <cp:lastPrinted>2010-02-25T17:46:49Z</cp:lastPrinted>
  <dcterms:created xsi:type="dcterms:W3CDTF">2010-03-02T17:48:02Z</dcterms:created>
  <dcterms:modified xsi:type="dcterms:W3CDTF">2014-07-23T17:51:38Z</dcterms:modified>
</cp:coreProperties>
</file>